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0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18288000" cy="10287000"/>
  <p:notesSz cx="6858000" cy="9144000"/>
  <p:embeddedFontLst>
    <p:embeddedFont>
      <p:font typeface="Montserrat" panose="00000500000000000000" pitchFamily="2" charset="0"/>
      <p:regular r:id="rId21"/>
      <p:bold r:id="rId22"/>
      <p:italic r:id="rId23"/>
      <p:boldItalic r:id="rId24"/>
    </p:embeddedFont>
    <p:embeddedFont>
      <p:font typeface="Montserrat Bold" panose="00000800000000000000" pitchFamily="2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3004" autoAdjust="0"/>
  </p:normalViewPr>
  <p:slideViewPr>
    <p:cSldViewPr>
      <p:cViewPr varScale="1">
        <p:scale>
          <a:sx n="46" d="100"/>
          <a:sy n="46" d="100"/>
        </p:scale>
        <p:origin x="882" y="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18.05.2026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1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svg"/><Relationship Id="rId5" Type="http://schemas.openxmlformats.org/officeDocument/2006/relationships/image" Target="../media/image29.sv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91596" y="1715175"/>
            <a:ext cx="15855880" cy="3759245"/>
            <a:chOff x="0" y="0"/>
            <a:chExt cx="21457188" cy="5087250"/>
          </a:xfrm>
        </p:grpSpPr>
        <p:sp>
          <p:nvSpPr>
            <p:cNvPr id="3" name="Freeform 3"/>
            <p:cNvSpPr/>
            <p:nvPr/>
          </p:nvSpPr>
          <p:spPr>
            <a:xfrm>
              <a:off x="57150" y="58420"/>
              <a:ext cx="21387338" cy="5016130"/>
            </a:xfrm>
            <a:custGeom>
              <a:avLst/>
              <a:gdLst/>
              <a:ahLst/>
              <a:cxnLst/>
              <a:rect l="l" t="t" r="r" b="b"/>
              <a:pathLst>
                <a:path w="21387338" h="5016130">
                  <a:moveTo>
                    <a:pt x="21302249" y="4985650"/>
                  </a:moveTo>
                  <a:lnTo>
                    <a:pt x="0" y="4985650"/>
                  </a:lnTo>
                  <a:cubicBezTo>
                    <a:pt x="5080" y="5003430"/>
                    <a:pt x="21590" y="5016130"/>
                    <a:pt x="40640" y="5016130"/>
                  </a:cubicBezTo>
                  <a:lnTo>
                    <a:pt x="21344159" y="5016130"/>
                  </a:lnTo>
                  <a:cubicBezTo>
                    <a:pt x="21368288" y="5016130"/>
                    <a:pt x="21387338" y="4997080"/>
                    <a:pt x="21387338" y="4972950"/>
                  </a:cubicBezTo>
                  <a:lnTo>
                    <a:pt x="21387338" y="40640"/>
                  </a:lnTo>
                  <a:cubicBezTo>
                    <a:pt x="21387338" y="21590"/>
                    <a:pt x="21374638" y="6350"/>
                    <a:pt x="21358129" y="0"/>
                  </a:cubicBezTo>
                  <a:lnTo>
                    <a:pt x="21358129" y="4929770"/>
                  </a:lnTo>
                  <a:cubicBezTo>
                    <a:pt x="21358129" y="4960250"/>
                    <a:pt x="21332729" y="4985650"/>
                    <a:pt x="21302249" y="4985650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700" y="12700"/>
              <a:ext cx="21389879" cy="5018670"/>
            </a:xfrm>
            <a:custGeom>
              <a:avLst/>
              <a:gdLst/>
              <a:ahLst/>
              <a:cxnLst/>
              <a:rect l="l" t="t" r="r" b="b"/>
              <a:pathLst>
                <a:path w="21389879" h="5018670">
                  <a:moveTo>
                    <a:pt x="43180" y="5018670"/>
                  </a:moveTo>
                  <a:lnTo>
                    <a:pt x="21346699" y="5018670"/>
                  </a:lnTo>
                  <a:cubicBezTo>
                    <a:pt x="21370829" y="5018670"/>
                    <a:pt x="21389879" y="4999620"/>
                    <a:pt x="21389879" y="4975490"/>
                  </a:cubicBezTo>
                  <a:lnTo>
                    <a:pt x="21389879" y="43180"/>
                  </a:lnTo>
                  <a:cubicBezTo>
                    <a:pt x="21389879" y="19050"/>
                    <a:pt x="21370829" y="0"/>
                    <a:pt x="21346699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4975490"/>
                  </a:lnTo>
                  <a:cubicBezTo>
                    <a:pt x="0" y="4999620"/>
                    <a:pt x="19050" y="5018670"/>
                    <a:pt x="43180" y="5018670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5" name="Freeform 5"/>
            <p:cNvSpPr/>
            <p:nvPr/>
          </p:nvSpPr>
          <p:spPr>
            <a:xfrm>
              <a:off x="0" y="0"/>
              <a:ext cx="21457188" cy="5087250"/>
            </a:xfrm>
            <a:custGeom>
              <a:avLst/>
              <a:gdLst/>
              <a:ahLst/>
              <a:cxnLst/>
              <a:rect l="l" t="t" r="r" b="b"/>
              <a:pathLst>
                <a:path w="21457188" h="5087250">
                  <a:moveTo>
                    <a:pt x="21414009" y="44450"/>
                  </a:moveTo>
                  <a:cubicBezTo>
                    <a:pt x="21408929" y="19050"/>
                    <a:pt x="21386068" y="0"/>
                    <a:pt x="21359399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4988190"/>
                  </a:lnTo>
                  <a:cubicBezTo>
                    <a:pt x="0" y="5014860"/>
                    <a:pt x="17780" y="5036450"/>
                    <a:pt x="43180" y="5042800"/>
                  </a:cubicBezTo>
                  <a:cubicBezTo>
                    <a:pt x="48260" y="5068200"/>
                    <a:pt x="71120" y="5087250"/>
                    <a:pt x="97790" y="5087250"/>
                  </a:cubicBezTo>
                  <a:lnTo>
                    <a:pt x="21401309" y="5087250"/>
                  </a:lnTo>
                  <a:cubicBezTo>
                    <a:pt x="21431788" y="5087250"/>
                    <a:pt x="21457188" y="5061850"/>
                    <a:pt x="21457188" y="5031370"/>
                  </a:cubicBezTo>
                  <a:lnTo>
                    <a:pt x="21457188" y="99060"/>
                  </a:lnTo>
                  <a:cubicBezTo>
                    <a:pt x="21457188" y="72390"/>
                    <a:pt x="21439409" y="50800"/>
                    <a:pt x="21414009" y="44450"/>
                  </a:cubicBezTo>
                  <a:close/>
                  <a:moveTo>
                    <a:pt x="12700" y="4988190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21359399" y="12700"/>
                  </a:lnTo>
                  <a:cubicBezTo>
                    <a:pt x="21383529" y="12700"/>
                    <a:pt x="21402579" y="31750"/>
                    <a:pt x="21402579" y="55880"/>
                  </a:cubicBezTo>
                  <a:lnTo>
                    <a:pt x="21402579" y="4988190"/>
                  </a:lnTo>
                  <a:cubicBezTo>
                    <a:pt x="21402579" y="5012320"/>
                    <a:pt x="21383529" y="5031370"/>
                    <a:pt x="21359399" y="5031370"/>
                  </a:cubicBezTo>
                  <a:lnTo>
                    <a:pt x="55880" y="5031370"/>
                  </a:lnTo>
                  <a:cubicBezTo>
                    <a:pt x="31750" y="5031370"/>
                    <a:pt x="12700" y="5012320"/>
                    <a:pt x="12700" y="4988190"/>
                  </a:cubicBezTo>
                  <a:close/>
                  <a:moveTo>
                    <a:pt x="21444488" y="5031370"/>
                  </a:moveTo>
                  <a:cubicBezTo>
                    <a:pt x="21444488" y="5055500"/>
                    <a:pt x="21425438" y="5074550"/>
                    <a:pt x="21401309" y="5074550"/>
                  </a:cubicBezTo>
                  <a:lnTo>
                    <a:pt x="97790" y="5074550"/>
                  </a:lnTo>
                  <a:cubicBezTo>
                    <a:pt x="78740" y="5074550"/>
                    <a:pt x="62230" y="5061850"/>
                    <a:pt x="57150" y="5044070"/>
                  </a:cubicBezTo>
                  <a:lnTo>
                    <a:pt x="21359399" y="5044070"/>
                  </a:lnTo>
                  <a:cubicBezTo>
                    <a:pt x="21389879" y="5044070"/>
                    <a:pt x="21415279" y="5018670"/>
                    <a:pt x="21415279" y="4988190"/>
                  </a:cubicBezTo>
                  <a:lnTo>
                    <a:pt x="21415279" y="58420"/>
                  </a:lnTo>
                  <a:cubicBezTo>
                    <a:pt x="21431788" y="64770"/>
                    <a:pt x="21444488" y="80010"/>
                    <a:pt x="21444488" y="99060"/>
                  </a:cubicBezTo>
                  <a:lnTo>
                    <a:pt x="21444488" y="50313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3800878" y="3178936"/>
            <a:ext cx="10686244" cy="61742"/>
            <a:chOff x="0" y="0"/>
            <a:chExt cx="2814484" cy="1626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814484" cy="16261"/>
            </a:xfrm>
            <a:custGeom>
              <a:avLst/>
              <a:gdLst/>
              <a:ahLst/>
              <a:cxnLst/>
              <a:rect l="l" t="t" r="r" b="b"/>
              <a:pathLst>
                <a:path w="2814484" h="16261">
                  <a:moveTo>
                    <a:pt x="0" y="0"/>
                  </a:moveTo>
                  <a:lnTo>
                    <a:pt x="2814484" y="0"/>
                  </a:lnTo>
                  <a:lnTo>
                    <a:pt x="2814484" y="16261"/>
                  </a:lnTo>
                  <a:lnTo>
                    <a:pt x="0" y="16261"/>
                  </a:lnTo>
                  <a:close/>
                </a:path>
              </a:pathLst>
            </a:custGeom>
            <a:solidFill>
              <a:srgbClr val="FFC72C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9525"/>
              <a:ext cx="2814484" cy="257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41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99192" y="161893"/>
            <a:ext cx="2632195" cy="1228524"/>
          </a:xfrm>
          <a:custGeom>
            <a:avLst/>
            <a:gdLst/>
            <a:ahLst/>
            <a:cxnLst/>
            <a:rect l="l" t="t" r="r" b="b"/>
            <a:pathLst>
              <a:path w="2632195" h="1228524">
                <a:moveTo>
                  <a:pt x="0" y="0"/>
                </a:moveTo>
                <a:lnTo>
                  <a:pt x="2632195" y="0"/>
                </a:lnTo>
                <a:lnTo>
                  <a:pt x="2632195" y="1228524"/>
                </a:lnTo>
                <a:lnTo>
                  <a:pt x="0" y="122852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grpSp>
        <p:nvGrpSpPr>
          <p:cNvPr id="10" name="Group 10"/>
          <p:cNvGrpSpPr/>
          <p:nvPr/>
        </p:nvGrpSpPr>
        <p:grpSpPr>
          <a:xfrm>
            <a:off x="1200344" y="6465447"/>
            <a:ext cx="5137561" cy="3631053"/>
            <a:chOff x="0" y="0"/>
            <a:chExt cx="1531636" cy="108250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531636" cy="1082508"/>
            </a:xfrm>
            <a:custGeom>
              <a:avLst/>
              <a:gdLst/>
              <a:ahLst/>
              <a:cxnLst/>
              <a:rect l="l" t="t" r="r" b="b"/>
              <a:pathLst>
                <a:path w="1531636" h="1082508">
                  <a:moveTo>
                    <a:pt x="34659" y="0"/>
                  </a:moveTo>
                  <a:lnTo>
                    <a:pt x="1496977" y="0"/>
                  </a:lnTo>
                  <a:cubicBezTo>
                    <a:pt x="1516118" y="0"/>
                    <a:pt x="1531636" y="15517"/>
                    <a:pt x="1531636" y="34659"/>
                  </a:cubicBezTo>
                  <a:lnTo>
                    <a:pt x="1531636" y="1047848"/>
                  </a:lnTo>
                  <a:cubicBezTo>
                    <a:pt x="1531636" y="1057041"/>
                    <a:pt x="1527984" y="1065856"/>
                    <a:pt x="1521484" y="1072356"/>
                  </a:cubicBezTo>
                  <a:cubicBezTo>
                    <a:pt x="1514985" y="1078856"/>
                    <a:pt x="1506169" y="1082508"/>
                    <a:pt x="1496977" y="1082508"/>
                  </a:cubicBezTo>
                  <a:lnTo>
                    <a:pt x="34659" y="1082508"/>
                  </a:lnTo>
                  <a:cubicBezTo>
                    <a:pt x="25467" y="1082508"/>
                    <a:pt x="16651" y="1078856"/>
                    <a:pt x="10151" y="1072356"/>
                  </a:cubicBezTo>
                  <a:cubicBezTo>
                    <a:pt x="3652" y="1065856"/>
                    <a:pt x="0" y="1057041"/>
                    <a:pt x="0" y="1047848"/>
                  </a:cubicBezTo>
                  <a:lnTo>
                    <a:pt x="0" y="34659"/>
                  </a:lnTo>
                  <a:cubicBezTo>
                    <a:pt x="0" y="25467"/>
                    <a:pt x="3652" y="16651"/>
                    <a:pt x="10151" y="10151"/>
                  </a:cubicBezTo>
                  <a:cubicBezTo>
                    <a:pt x="16651" y="3652"/>
                    <a:pt x="25467" y="0"/>
                    <a:pt x="34659" y="0"/>
                  </a:cubicBezTo>
                  <a:close/>
                </a:path>
              </a:pathLst>
            </a:cu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fi-FI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6550756" y="6465447"/>
            <a:ext cx="5137561" cy="3631053"/>
            <a:chOff x="0" y="0"/>
            <a:chExt cx="1531636" cy="108250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31636" cy="1082508"/>
            </a:xfrm>
            <a:custGeom>
              <a:avLst/>
              <a:gdLst/>
              <a:ahLst/>
              <a:cxnLst/>
              <a:rect l="l" t="t" r="r" b="b"/>
              <a:pathLst>
                <a:path w="1531636" h="1082508">
                  <a:moveTo>
                    <a:pt x="34659" y="0"/>
                  </a:moveTo>
                  <a:lnTo>
                    <a:pt x="1496977" y="0"/>
                  </a:lnTo>
                  <a:cubicBezTo>
                    <a:pt x="1516118" y="0"/>
                    <a:pt x="1531636" y="15517"/>
                    <a:pt x="1531636" y="34659"/>
                  </a:cubicBezTo>
                  <a:lnTo>
                    <a:pt x="1531636" y="1047848"/>
                  </a:lnTo>
                  <a:cubicBezTo>
                    <a:pt x="1531636" y="1057041"/>
                    <a:pt x="1527984" y="1065856"/>
                    <a:pt x="1521484" y="1072356"/>
                  </a:cubicBezTo>
                  <a:cubicBezTo>
                    <a:pt x="1514985" y="1078856"/>
                    <a:pt x="1506169" y="1082508"/>
                    <a:pt x="1496977" y="1082508"/>
                  </a:cubicBezTo>
                  <a:lnTo>
                    <a:pt x="34659" y="1082508"/>
                  </a:lnTo>
                  <a:cubicBezTo>
                    <a:pt x="25467" y="1082508"/>
                    <a:pt x="16651" y="1078856"/>
                    <a:pt x="10151" y="1072356"/>
                  </a:cubicBezTo>
                  <a:cubicBezTo>
                    <a:pt x="3652" y="1065856"/>
                    <a:pt x="0" y="1057041"/>
                    <a:pt x="0" y="1047848"/>
                  </a:cubicBezTo>
                  <a:lnTo>
                    <a:pt x="0" y="34659"/>
                  </a:lnTo>
                  <a:cubicBezTo>
                    <a:pt x="0" y="25467"/>
                    <a:pt x="3652" y="16651"/>
                    <a:pt x="10151" y="10151"/>
                  </a:cubicBezTo>
                  <a:cubicBezTo>
                    <a:pt x="16651" y="3652"/>
                    <a:pt x="25467" y="0"/>
                    <a:pt x="34659" y="0"/>
                  </a:cubicBezTo>
                  <a:close/>
                </a:path>
              </a:pathLst>
            </a:cu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fi-FI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950095" y="6465447"/>
            <a:ext cx="5137561" cy="3631053"/>
            <a:chOff x="0" y="0"/>
            <a:chExt cx="1531636" cy="108250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531636" cy="1082508"/>
            </a:xfrm>
            <a:custGeom>
              <a:avLst/>
              <a:gdLst/>
              <a:ahLst/>
              <a:cxnLst/>
              <a:rect l="l" t="t" r="r" b="b"/>
              <a:pathLst>
                <a:path w="1531636" h="1082508">
                  <a:moveTo>
                    <a:pt x="34659" y="0"/>
                  </a:moveTo>
                  <a:lnTo>
                    <a:pt x="1496977" y="0"/>
                  </a:lnTo>
                  <a:cubicBezTo>
                    <a:pt x="1516118" y="0"/>
                    <a:pt x="1531636" y="15517"/>
                    <a:pt x="1531636" y="34659"/>
                  </a:cubicBezTo>
                  <a:lnTo>
                    <a:pt x="1531636" y="1047848"/>
                  </a:lnTo>
                  <a:cubicBezTo>
                    <a:pt x="1531636" y="1057041"/>
                    <a:pt x="1527984" y="1065856"/>
                    <a:pt x="1521484" y="1072356"/>
                  </a:cubicBezTo>
                  <a:cubicBezTo>
                    <a:pt x="1514985" y="1078856"/>
                    <a:pt x="1506169" y="1082508"/>
                    <a:pt x="1496977" y="1082508"/>
                  </a:cubicBezTo>
                  <a:lnTo>
                    <a:pt x="34659" y="1082508"/>
                  </a:lnTo>
                  <a:cubicBezTo>
                    <a:pt x="25467" y="1082508"/>
                    <a:pt x="16651" y="1078856"/>
                    <a:pt x="10151" y="1072356"/>
                  </a:cubicBezTo>
                  <a:cubicBezTo>
                    <a:pt x="3652" y="1065856"/>
                    <a:pt x="0" y="1057041"/>
                    <a:pt x="0" y="1047848"/>
                  </a:cubicBezTo>
                  <a:lnTo>
                    <a:pt x="0" y="34659"/>
                  </a:lnTo>
                  <a:cubicBezTo>
                    <a:pt x="0" y="25467"/>
                    <a:pt x="3652" y="16651"/>
                    <a:pt x="10151" y="10151"/>
                  </a:cubicBezTo>
                  <a:cubicBezTo>
                    <a:pt x="16651" y="3652"/>
                    <a:pt x="25467" y="0"/>
                    <a:pt x="34659" y="0"/>
                  </a:cubicBezTo>
                  <a:close/>
                </a:path>
              </a:pathLst>
            </a:cu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7505087" y="5785997"/>
            <a:ext cx="9735163" cy="412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499"/>
              </a:lnSpc>
            </a:pPr>
            <a:r>
              <a:rPr lang="en-US" sz="2499" b="1" spc="324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ERIAFF, 12 MAY 2026 (AMSTERDAM)</a:t>
            </a:r>
            <a:r>
              <a:rPr lang="en-US" sz="2499" b="1" spc="324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)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539753" y="1958299"/>
            <a:ext cx="15208494" cy="3185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81"/>
              </a:lnSpc>
            </a:pPr>
            <a:r>
              <a:rPr lang="en-US" sz="5935" b="1" spc="-59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Forest cooperatives in France</a:t>
            </a:r>
          </a:p>
          <a:p>
            <a:pPr algn="l">
              <a:lnSpc>
                <a:spcPts val="7181"/>
              </a:lnSpc>
            </a:pPr>
            <a:endParaRPr lang="en-US" sz="5935" b="1" spc="-59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629"/>
              </a:lnSpc>
            </a:pPr>
            <a:r>
              <a:rPr lang="en-US" sz="3000" b="1" spc="-3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Mr Tammouz Eñaut HELOU</a:t>
            </a:r>
          </a:p>
          <a:p>
            <a:pPr algn="l">
              <a:lnSpc>
                <a:spcPts val="3629"/>
              </a:lnSpc>
            </a:pPr>
            <a:r>
              <a:rPr lang="en-US" sz="3000" b="1" spc="-3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Secretary general</a:t>
            </a:r>
          </a:p>
          <a:p>
            <a:pPr algn="l">
              <a:lnSpc>
                <a:spcPts val="3629"/>
              </a:lnSpc>
            </a:pPr>
            <a:r>
              <a:rPr lang="en-US" sz="3000" b="1" spc="-3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Union de la Coopération Forestière Française (UCFF)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80363" y="0"/>
            <a:ext cx="9173894" cy="10287000"/>
            <a:chOff x="0" y="0"/>
            <a:chExt cx="712072" cy="79847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12072" cy="798471"/>
            </a:xfrm>
            <a:custGeom>
              <a:avLst/>
              <a:gdLst/>
              <a:ahLst/>
              <a:cxnLst/>
              <a:rect l="l" t="t" r="r" b="b"/>
              <a:pathLst>
                <a:path w="712072" h="798471">
                  <a:moveTo>
                    <a:pt x="19410" y="0"/>
                  </a:moveTo>
                  <a:lnTo>
                    <a:pt x="692663" y="0"/>
                  </a:lnTo>
                  <a:cubicBezTo>
                    <a:pt x="703382" y="0"/>
                    <a:pt x="712072" y="8690"/>
                    <a:pt x="712072" y="19410"/>
                  </a:cubicBezTo>
                  <a:lnTo>
                    <a:pt x="712072" y="779061"/>
                  </a:lnTo>
                  <a:cubicBezTo>
                    <a:pt x="712072" y="789781"/>
                    <a:pt x="703382" y="798471"/>
                    <a:pt x="692663" y="798471"/>
                  </a:cubicBezTo>
                  <a:lnTo>
                    <a:pt x="19410" y="798471"/>
                  </a:lnTo>
                  <a:cubicBezTo>
                    <a:pt x="8690" y="798471"/>
                    <a:pt x="0" y="789781"/>
                    <a:pt x="0" y="779061"/>
                  </a:cubicBezTo>
                  <a:lnTo>
                    <a:pt x="0" y="19410"/>
                  </a:lnTo>
                  <a:cubicBezTo>
                    <a:pt x="0" y="8690"/>
                    <a:pt x="8690" y="0"/>
                    <a:pt x="19410" y="0"/>
                  </a:cubicBez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fi-FI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028700" y="288647"/>
            <a:ext cx="5864443" cy="1028064"/>
            <a:chOff x="0" y="0"/>
            <a:chExt cx="8286250" cy="1452617"/>
          </a:xfrm>
        </p:grpSpPr>
        <p:sp>
          <p:nvSpPr>
            <p:cNvPr id="5" name="Freeform 5"/>
            <p:cNvSpPr/>
            <p:nvPr/>
          </p:nvSpPr>
          <p:spPr>
            <a:xfrm>
              <a:off x="57150" y="58420"/>
              <a:ext cx="8216400" cy="1381497"/>
            </a:xfrm>
            <a:custGeom>
              <a:avLst/>
              <a:gdLst/>
              <a:ahLst/>
              <a:cxnLst/>
              <a:rect l="l" t="t" r="r" b="b"/>
              <a:pathLst>
                <a:path w="8216400" h="1381497">
                  <a:moveTo>
                    <a:pt x="8131310" y="1351017"/>
                  </a:moveTo>
                  <a:lnTo>
                    <a:pt x="0" y="1351017"/>
                  </a:lnTo>
                  <a:cubicBezTo>
                    <a:pt x="5080" y="1368797"/>
                    <a:pt x="21590" y="1381497"/>
                    <a:pt x="40640" y="1381497"/>
                  </a:cubicBezTo>
                  <a:lnTo>
                    <a:pt x="8173220" y="1381497"/>
                  </a:lnTo>
                  <a:cubicBezTo>
                    <a:pt x="8197350" y="1381497"/>
                    <a:pt x="8216400" y="1362447"/>
                    <a:pt x="8216400" y="1338317"/>
                  </a:cubicBezTo>
                  <a:lnTo>
                    <a:pt x="8216400" y="40640"/>
                  </a:lnTo>
                  <a:cubicBezTo>
                    <a:pt x="8216400" y="21590"/>
                    <a:pt x="8203700" y="6350"/>
                    <a:pt x="8187190" y="0"/>
                  </a:cubicBezTo>
                  <a:lnTo>
                    <a:pt x="8187190" y="1295137"/>
                  </a:lnTo>
                  <a:cubicBezTo>
                    <a:pt x="8187190" y="1325617"/>
                    <a:pt x="8161790" y="1351017"/>
                    <a:pt x="8131310" y="1351017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6" name="Freeform 6"/>
            <p:cNvSpPr/>
            <p:nvPr/>
          </p:nvSpPr>
          <p:spPr>
            <a:xfrm>
              <a:off x="12700" y="12700"/>
              <a:ext cx="8218940" cy="1384037"/>
            </a:xfrm>
            <a:custGeom>
              <a:avLst/>
              <a:gdLst/>
              <a:ahLst/>
              <a:cxnLst/>
              <a:rect l="l" t="t" r="r" b="b"/>
              <a:pathLst>
                <a:path w="8218940" h="1384037">
                  <a:moveTo>
                    <a:pt x="43180" y="1384037"/>
                  </a:moveTo>
                  <a:lnTo>
                    <a:pt x="8175760" y="1384037"/>
                  </a:lnTo>
                  <a:cubicBezTo>
                    <a:pt x="8199890" y="1384037"/>
                    <a:pt x="8218940" y="1364987"/>
                    <a:pt x="8218940" y="1340857"/>
                  </a:cubicBezTo>
                  <a:lnTo>
                    <a:pt x="8218940" y="43180"/>
                  </a:lnTo>
                  <a:cubicBezTo>
                    <a:pt x="8218940" y="19050"/>
                    <a:pt x="8199890" y="0"/>
                    <a:pt x="8175760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1340857"/>
                  </a:lnTo>
                  <a:cubicBezTo>
                    <a:pt x="0" y="1364987"/>
                    <a:pt x="19050" y="1384037"/>
                    <a:pt x="43180" y="1384037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8286250" cy="1452617"/>
            </a:xfrm>
            <a:custGeom>
              <a:avLst/>
              <a:gdLst/>
              <a:ahLst/>
              <a:cxnLst/>
              <a:rect l="l" t="t" r="r" b="b"/>
              <a:pathLst>
                <a:path w="8286250" h="1452617">
                  <a:moveTo>
                    <a:pt x="8243070" y="44450"/>
                  </a:moveTo>
                  <a:cubicBezTo>
                    <a:pt x="8237990" y="19050"/>
                    <a:pt x="8215130" y="0"/>
                    <a:pt x="8188460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1353557"/>
                  </a:lnTo>
                  <a:cubicBezTo>
                    <a:pt x="0" y="1380227"/>
                    <a:pt x="17780" y="1401817"/>
                    <a:pt x="43180" y="1408167"/>
                  </a:cubicBezTo>
                  <a:cubicBezTo>
                    <a:pt x="48260" y="1433567"/>
                    <a:pt x="71120" y="1452617"/>
                    <a:pt x="97790" y="1452617"/>
                  </a:cubicBezTo>
                  <a:lnTo>
                    <a:pt x="8230370" y="1452617"/>
                  </a:lnTo>
                  <a:cubicBezTo>
                    <a:pt x="8260850" y="1452617"/>
                    <a:pt x="8286250" y="1427217"/>
                    <a:pt x="8286250" y="1396737"/>
                  </a:cubicBezTo>
                  <a:lnTo>
                    <a:pt x="8286250" y="99060"/>
                  </a:lnTo>
                  <a:cubicBezTo>
                    <a:pt x="8286250" y="72390"/>
                    <a:pt x="8268470" y="50800"/>
                    <a:pt x="8243070" y="44450"/>
                  </a:cubicBezTo>
                  <a:close/>
                  <a:moveTo>
                    <a:pt x="12700" y="1353557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8188460" y="12700"/>
                  </a:lnTo>
                  <a:cubicBezTo>
                    <a:pt x="8212590" y="12700"/>
                    <a:pt x="8231640" y="31750"/>
                    <a:pt x="8231640" y="55880"/>
                  </a:cubicBezTo>
                  <a:lnTo>
                    <a:pt x="8231640" y="1353557"/>
                  </a:lnTo>
                  <a:cubicBezTo>
                    <a:pt x="8231640" y="1377687"/>
                    <a:pt x="8212590" y="1396737"/>
                    <a:pt x="8188460" y="1396737"/>
                  </a:cubicBezTo>
                  <a:lnTo>
                    <a:pt x="55880" y="1396737"/>
                  </a:lnTo>
                  <a:cubicBezTo>
                    <a:pt x="31750" y="1396737"/>
                    <a:pt x="12700" y="1377687"/>
                    <a:pt x="12700" y="1353557"/>
                  </a:cubicBezTo>
                  <a:close/>
                  <a:moveTo>
                    <a:pt x="8273550" y="1396737"/>
                  </a:moveTo>
                  <a:cubicBezTo>
                    <a:pt x="8273550" y="1420867"/>
                    <a:pt x="8254500" y="1439917"/>
                    <a:pt x="8230370" y="1439917"/>
                  </a:cubicBezTo>
                  <a:lnTo>
                    <a:pt x="97790" y="1439917"/>
                  </a:lnTo>
                  <a:cubicBezTo>
                    <a:pt x="78740" y="1439917"/>
                    <a:pt x="62230" y="1427217"/>
                    <a:pt x="57150" y="1409437"/>
                  </a:cubicBezTo>
                  <a:lnTo>
                    <a:pt x="8188460" y="1409437"/>
                  </a:lnTo>
                  <a:cubicBezTo>
                    <a:pt x="8218940" y="1409437"/>
                    <a:pt x="8244340" y="1384037"/>
                    <a:pt x="8244340" y="1353557"/>
                  </a:cubicBezTo>
                  <a:lnTo>
                    <a:pt x="8244340" y="58420"/>
                  </a:lnTo>
                  <a:cubicBezTo>
                    <a:pt x="8260850" y="64770"/>
                    <a:pt x="8273550" y="80010"/>
                    <a:pt x="8273550" y="99060"/>
                  </a:cubicBezTo>
                  <a:lnTo>
                    <a:pt x="8273550" y="139673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49713" y="8486229"/>
            <a:ext cx="8695792" cy="1003674"/>
            <a:chOff x="0" y="0"/>
            <a:chExt cx="11594389" cy="1338232"/>
          </a:xfrm>
        </p:grpSpPr>
        <p:grpSp>
          <p:nvGrpSpPr>
            <p:cNvPr id="9" name="Group 9"/>
            <p:cNvGrpSpPr/>
            <p:nvPr/>
          </p:nvGrpSpPr>
          <p:grpSpPr>
            <a:xfrm>
              <a:off x="0" y="0"/>
              <a:ext cx="1338232" cy="1338232"/>
              <a:chOff x="0" y="0"/>
              <a:chExt cx="6350000" cy="63500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0032A0"/>
              </a:solidFill>
            </p:spPr>
            <p:txBody>
              <a:bodyPr/>
              <a:lstStyle/>
              <a:p>
                <a:endParaRPr lang="fi-FI"/>
              </a:p>
            </p:txBody>
          </p:sp>
        </p:grpSp>
        <p:sp>
          <p:nvSpPr>
            <p:cNvPr id="11" name="TextBox 11"/>
            <p:cNvSpPr txBox="1"/>
            <p:nvPr/>
          </p:nvSpPr>
          <p:spPr>
            <a:xfrm>
              <a:off x="246487" y="27849"/>
              <a:ext cx="845259" cy="115134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7382"/>
                </a:lnSpc>
                <a:spcBef>
                  <a:spcPct val="0"/>
                </a:spcBef>
              </a:pPr>
              <a:r>
                <a:rPr lang="en-US" sz="5272" u="none" strike="noStrike">
                  <a:solidFill>
                    <a:srgbClr val="FFFFFF"/>
                  </a:solidFill>
                  <a:latin typeface="Montserrat"/>
                  <a:ea typeface="Montserrat"/>
                  <a:cs typeface="Montserrat"/>
                  <a:sym typeface="Montserrat"/>
                </a:rPr>
                <a:t>4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788547" y="377052"/>
              <a:ext cx="9805842" cy="5841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515"/>
                </a:lnSpc>
                <a:spcBef>
                  <a:spcPct val="0"/>
                </a:spcBef>
              </a:pPr>
              <a:r>
                <a:rPr lang="en-US" sz="292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Challenges &amp; recommandations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968575" y="448863"/>
            <a:ext cx="3984693" cy="7076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  <a:spcBef>
                <a:spcPct val="0"/>
              </a:spcBef>
            </a:pPr>
            <a:r>
              <a:rPr lang="en-US" sz="4747" b="1" u="none" strike="noStrike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Some topics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349713" y="6487602"/>
            <a:ext cx="8514467" cy="1003674"/>
            <a:chOff x="0" y="0"/>
            <a:chExt cx="11352623" cy="1338232"/>
          </a:xfrm>
        </p:grpSpPr>
        <p:sp>
          <p:nvSpPr>
            <p:cNvPr id="15" name="TextBox 15"/>
            <p:cNvSpPr txBox="1"/>
            <p:nvPr/>
          </p:nvSpPr>
          <p:spPr>
            <a:xfrm>
              <a:off x="2030313" y="377016"/>
              <a:ext cx="9322310" cy="5841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515"/>
                </a:lnSpc>
                <a:spcBef>
                  <a:spcPct val="0"/>
                </a:spcBef>
              </a:pPr>
              <a:r>
                <a:rPr lang="en-US" sz="2929" b="1" u="none" strike="noStrike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French forest cooperatives</a:t>
              </a:r>
            </a:p>
          </p:txBody>
        </p:sp>
        <p:grpSp>
          <p:nvGrpSpPr>
            <p:cNvPr id="16" name="Group 16"/>
            <p:cNvGrpSpPr/>
            <p:nvPr/>
          </p:nvGrpSpPr>
          <p:grpSpPr>
            <a:xfrm>
              <a:off x="0" y="0"/>
              <a:ext cx="1338232" cy="1338232"/>
              <a:chOff x="0" y="0"/>
              <a:chExt cx="6350000" cy="63500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0032A0"/>
              </a:solidFill>
            </p:spPr>
            <p:txBody>
              <a:bodyPr/>
              <a:lstStyle/>
              <a:p>
                <a:endParaRPr lang="fi-FI"/>
              </a:p>
            </p:txBody>
          </p:sp>
        </p:grpSp>
        <p:sp>
          <p:nvSpPr>
            <p:cNvPr id="18" name="TextBox 18"/>
            <p:cNvSpPr txBox="1"/>
            <p:nvPr/>
          </p:nvSpPr>
          <p:spPr>
            <a:xfrm>
              <a:off x="246487" y="27849"/>
              <a:ext cx="845259" cy="115134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7382"/>
                </a:lnSpc>
                <a:spcBef>
                  <a:spcPct val="0"/>
                </a:spcBef>
              </a:pPr>
              <a:r>
                <a:rPr lang="en-US" sz="5272">
                  <a:solidFill>
                    <a:srgbClr val="FFFFFF"/>
                  </a:solidFill>
                  <a:latin typeface="Montserrat"/>
                  <a:ea typeface="Montserrat"/>
                  <a:cs typeface="Montserrat"/>
                  <a:sym typeface="Montserrat"/>
                </a:rPr>
                <a:t>3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49713" y="4488974"/>
            <a:ext cx="8429250" cy="1003674"/>
            <a:chOff x="0" y="0"/>
            <a:chExt cx="11239000" cy="1338232"/>
          </a:xfrm>
        </p:grpSpPr>
        <p:sp>
          <p:nvSpPr>
            <p:cNvPr id="20" name="TextBox 20"/>
            <p:cNvSpPr txBox="1"/>
            <p:nvPr/>
          </p:nvSpPr>
          <p:spPr>
            <a:xfrm>
              <a:off x="2143935" y="377052"/>
              <a:ext cx="9095065" cy="5841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515"/>
                </a:lnSpc>
                <a:spcBef>
                  <a:spcPct val="0"/>
                </a:spcBef>
              </a:pPr>
              <a:r>
                <a:rPr lang="en-US" sz="292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Private ownership</a:t>
              </a:r>
            </a:p>
          </p:txBody>
        </p:sp>
        <p:grpSp>
          <p:nvGrpSpPr>
            <p:cNvPr id="21" name="Group 21"/>
            <p:cNvGrpSpPr/>
            <p:nvPr/>
          </p:nvGrpSpPr>
          <p:grpSpPr>
            <a:xfrm>
              <a:off x="0" y="0"/>
              <a:ext cx="1338232" cy="1338232"/>
              <a:chOff x="0" y="0"/>
              <a:chExt cx="6350000" cy="635000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0032A0"/>
              </a:solidFill>
            </p:spPr>
            <p:txBody>
              <a:bodyPr/>
              <a:lstStyle/>
              <a:p>
                <a:endParaRPr lang="fi-FI"/>
              </a:p>
            </p:txBody>
          </p:sp>
        </p:grpSp>
        <p:sp>
          <p:nvSpPr>
            <p:cNvPr id="23" name="TextBox 23"/>
            <p:cNvSpPr txBox="1"/>
            <p:nvPr/>
          </p:nvSpPr>
          <p:spPr>
            <a:xfrm>
              <a:off x="246487" y="27849"/>
              <a:ext cx="845259" cy="115134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7382"/>
                </a:lnSpc>
                <a:spcBef>
                  <a:spcPct val="0"/>
                </a:spcBef>
              </a:pPr>
              <a:r>
                <a:rPr lang="en-US" sz="5272">
                  <a:solidFill>
                    <a:srgbClr val="FFFFFF"/>
                  </a:solidFill>
                  <a:latin typeface="Montserrat"/>
                  <a:ea typeface="Montserrat"/>
                  <a:cs typeface="Montserrat"/>
                  <a:sym typeface="Montserrat"/>
                </a:rPr>
                <a:t>2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349713" y="2490347"/>
            <a:ext cx="8429250" cy="1003674"/>
            <a:chOff x="0" y="0"/>
            <a:chExt cx="11239000" cy="1338232"/>
          </a:xfrm>
        </p:grpSpPr>
        <p:sp>
          <p:nvSpPr>
            <p:cNvPr id="25" name="TextBox 25"/>
            <p:cNvSpPr txBox="1"/>
            <p:nvPr/>
          </p:nvSpPr>
          <p:spPr>
            <a:xfrm>
              <a:off x="2143935" y="377052"/>
              <a:ext cx="9095065" cy="5841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515"/>
                </a:lnSpc>
              </a:pPr>
              <a:r>
                <a:rPr lang="en-US" sz="292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Forests &amp; forestry sector in France</a:t>
              </a:r>
            </a:p>
          </p:txBody>
        </p:sp>
        <p:grpSp>
          <p:nvGrpSpPr>
            <p:cNvPr id="26" name="Group 26"/>
            <p:cNvGrpSpPr/>
            <p:nvPr/>
          </p:nvGrpSpPr>
          <p:grpSpPr>
            <a:xfrm>
              <a:off x="0" y="0"/>
              <a:ext cx="1338232" cy="1338232"/>
              <a:chOff x="0" y="0"/>
              <a:chExt cx="6350000" cy="635000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0032A0"/>
              </a:solidFill>
            </p:spPr>
            <p:txBody>
              <a:bodyPr/>
              <a:lstStyle/>
              <a:p>
                <a:endParaRPr lang="fi-FI"/>
              </a:p>
            </p:txBody>
          </p:sp>
        </p:grpSp>
        <p:sp>
          <p:nvSpPr>
            <p:cNvPr id="28" name="TextBox 28"/>
            <p:cNvSpPr txBox="1"/>
            <p:nvPr/>
          </p:nvSpPr>
          <p:spPr>
            <a:xfrm>
              <a:off x="246487" y="27849"/>
              <a:ext cx="845259" cy="115134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7382"/>
                </a:lnSpc>
                <a:spcBef>
                  <a:spcPct val="0"/>
                </a:spcBef>
              </a:pPr>
              <a:r>
                <a:rPr lang="en-US" sz="5272">
                  <a:solidFill>
                    <a:srgbClr val="FFFFFF"/>
                  </a:solidFill>
                  <a:latin typeface="Montserrat"/>
                  <a:ea typeface="Montserrat"/>
                  <a:cs typeface="Montserrat"/>
                  <a:sym typeface="Montserrat"/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45100" y="324245"/>
            <a:ext cx="10119199" cy="983272"/>
            <a:chOff x="0" y="0"/>
            <a:chExt cx="9351268" cy="908652"/>
          </a:xfrm>
        </p:grpSpPr>
        <p:sp>
          <p:nvSpPr>
            <p:cNvPr id="3" name="Freeform 3"/>
            <p:cNvSpPr/>
            <p:nvPr/>
          </p:nvSpPr>
          <p:spPr>
            <a:xfrm>
              <a:off x="57150" y="58420"/>
              <a:ext cx="9281418" cy="837532"/>
            </a:xfrm>
            <a:custGeom>
              <a:avLst/>
              <a:gdLst/>
              <a:ahLst/>
              <a:cxnLst/>
              <a:rect l="l" t="t" r="r" b="b"/>
              <a:pathLst>
                <a:path w="9281418" h="837532">
                  <a:moveTo>
                    <a:pt x="9196328" y="807052"/>
                  </a:moveTo>
                  <a:lnTo>
                    <a:pt x="0" y="807052"/>
                  </a:lnTo>
                  <a:cubicBezTo>
                    <a:pt x="5080" y="824832"/>
                    <a:pt x="21590" y="837532"/>
                    <a:pt x="40640" y="837532"/>
                  </a:cubicBezTo>
                  <a:lnTo>
                    <a:pt x="9238238" y="837532"/>
                  </a:lnTo>
                  <a:cubicBezTo>
                    <a:pt x="9262368" y="837532"/>
                    <a:pt x="9281418" y="818482"/>
                    <a:pt x="9281418" y="794352"/>
                  </a:cubicBezTo>
                  <a:lnTo>
                    <a:pt x="9281418" y="40640"/>
                  </a:lnTo>
                  <a:cubicBezTo>
                    <a:pt x="9281418" y="21590"/>
                    <a:pt x="9268718" y="6350"/>
                    <a:pt x="9252207" y="0"/>
                  </a:cubicBezTo>
                  <a:lnTo>
                    <a:pt x="9252207" y="751172"/>
                  </a:lnTo>
                  <a:cubicBezTo>
                    <a:pt x="9252207" y="781652"/>
                    <a:pt x="9226807" y="807052"/>
                    <a:pt x="9196328" y="807052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700" y="12700"/>
              <a:ext cx="9283957" cy="840072"/>
            </a:xfrm>
            <a:custGeom>
              <a:avLst/>
              <a:gdLst/>
              <a:ahLst/>
              <a:cxnLst/>
              <a:rect l="l" t="t" r="r" b="b"/>
              <a:pathLst>
                <a:path w="9283957" h="840072">
                  <a:moveTo>
                    <a:pt x="43180" y="840072"/>
                  </a:moveTo>
                  <a:lnTo>
                    <a:pt x="9240778" y="840072"/>
                  </a:lnTo>
                  <a:cubicBezTo>
                    <a:pt x="9264907" y="840072"/>
                    <a:pt x="9283957" y="821022"/>
                    <a:pt x="9283957" y="796892"/>
                  </a:cubicBezTo>
                  <a:lnTo>
                    <a:pt x="9283957" y="43180"/>
                  </a:lnTo>
                  <a:cubicBezTo>
                    <a:pt x="9283957" y="19050"/>
                    <a:pt x="9264907" y="0"/>
                    <a:pt x="924077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796892"/>
                  </a:lnTo>
                  <a:cubicBezTo>
                    <a:pt x="0" y="821022"/>
                    <a:pt x="19050" y="840072"/>
                    <a:pt x="43180" y="84007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5" name="Freeform 5"/>
            <p:cNvSpPr/>
            <p:nvPr/>
          </p:nvSpPr>
          <p:spPr>
            <a:xfrm>
              <a:off x="0" y="0"/>
              <a:ext cx="9351268" cy="908652"/>
            </a:xfrm>
            <a:custGeom>
              <a:avLst/>
              <a:gdLst/>
              <a:ahLst/>
              <a:cxnLst/>
              <a:rect l="l" t="t" r="r" b="b"/>
              <a:pathLst>
                <a:path w="9351268" h="908652">
                  <a:moveTo>
                    <a:pt x="9308088" y="44450"/>
                  </a:moveTo>
                  <a:cubicBezTo>
                    <a:pt x="9303007" y="19050"/>
                    <a:pt x="9280148" y="0"/>
                    <a:pt x="925347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09592"/>
                  </a:lnTo>
                  <a:cubicBezTo>
                    <a:pt x="0" y="836262"/>
                    <a:pt x="17780" y="857852"/>
                    <a:pt x="43180" y="864202"/>
                  </a:cubicBezTo>
                  <a:cubicBezTo>
                    <a:pt x="48260" y="889602"/>
                    <a:pt x="71120" y="908652"/>
                    <a:pt x="97790" y="908652"/>
                  </a:cubicBezTo>
                  <a:lnTo>
                    <a:pt x="9295388" y="908652"/>
                  </a:lnTo>
                  <a:cubicBezTo>
                    <a:pt x="9325868" y="908652"/>
                    <a:pt x="9351268" y="883252"/>
                    <a:pt x="9351268" y="852772"/>
                  </a:cubicBezTo>
                  <a:lnTo>
                    <a:pt x="9351268" y="99060"/>
                  </a:lnTo>
                  <a:cubicBezTo>
                    <a:pt x="9351268" y="72390"/>
                    <a:pt x="9333488" y="50800"/>
                    <a:pt x="9308088" y="44450"/>
                  </a:cubicBezTo>
                  <a:close/>
                  <a:moveTo>
                    <a:pt x="12700" y="809592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9253478" y="12700"/>
                  </a:lnTo>
                  <a:cubicBezTo>
                    <a:pt x="9277607" y="12700"/>
                    <a:pt x="9296657" y="31750"/>
                    <a:pt x="9296657" y="55880"/>
                  </a:cubicBezTo>
                  <a:lnTo>
                    <a:pt x="9296657" y="809592"/>
                  </a:lnTo>
                  <a:cubicBezTo>
                    <a:pt x="9296657" y="833722"/>
                    <a:pt x="9277607" y="852772"/>
                    <a:pt x="9253478" y="852772"/>
                  </a:cubicBezTo>
                  <a:lnTo>
                    <a:pt x="55880" y="852772"/>
                  </a:lnTo>
                  <a:cubicBezTo>
                    <a:pt x="31750" y="852772"/>
                    <a:pt x="12700" y="833722"/>
                    <a:pt x="12700" y="809592"/>
                  </a:cubicBezTo>
                  <a:close/>
                  <a:moveTo>
                    <a:pt x="9338568" y="852772"/>
                  </a:moveTo>
                  <a:cubicBezTo>
                    <a:pt x="9338568" y="876902"/>
                    <a:pt x="9319518" y="895952"/>
                    <a:pt x="9295388" y="895952"/>
                  </a:cubicBezTo>
                  <a:lnTo>
                    <a:pt x="97790" y="895952"/>
                  </a:lnTo>
                  <a:cubicBezTo>
                    <a:pt x="78740" y="895952"/>
                    <a:pt x="62230" y="883252"/>
                    <a:pt x="57150" y="865472"/>
                  </a:cubicBezTo>
                  <a:lnTo>
                    <a:pt x="9253478" y="865472"/>
                  </a:lnTo>
                  <a:cubicBezTo>
                    <a:pt x="9283957" y="865472"/>
                    <a:pt x="9309357" y="840072"/>
                    <a:pt x="9309357" y="809592"/>
                  </a:cubicBezTo>
                  <a:lnTo>
                    <a:pt x="9309357" y="58420"/>
                  </a:lnTo>
                  <a:cubicBezTo>
                    <a:pt x="9325868" y="64770"/>
                    <a:pt x="9338568" y="80010"/>
                    <a:pt x="9338568" y="99060"/>
                  </a:cubicBezTo>
                  <a:lnTo>
                    <a:pt x="9338568" y="852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6" name="Freeform 6"/>
          <p:cNvSpPr/>
          <p:nvPr/>
        </p:nvSpPr>
        <p:spPr>
          <a:xfrm>
            <a:off x="876300" y="4502506"/>
            <a:ext cx="7030122" cy="5784494"/>
          </a:xfrm>
          <a:custGeom>
            <a:avLst/>
            <a:gdLst/>
            <a:ahLst/>
            <a:cxnLst/>
            <a:rect l="l" t="t" r="r" b="b"/>
            <a:pathLst>
              <a:path w="7030122" h="5784494">
                <a:moveTo>
                  <a:pt x="0" y="0"/>
                </a:moveTo>
                <a:lnTo>
                  <a:pt x="7030122" y="0"/>
                </a:lnTo>
                <a:lnTo>
                  <a:pt x="7030122" y="5784494"/>
                </a:lnTo>
                <a:lnTo>
                  <a:pt x="0" y="578449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7" name="TextBox 7"/>
          <p:cNvSpPr txBox="1"/>
          <p:nvPr/>
        </p:nvSpPr>
        <p:spPr>
          <a:xfrm>
            <a:off x="797735" y="394909"/>
            <a:ext cx="11639104" cy="721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Forests &amp; forestry sector in FR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-392400" y="2171914"/>
            <a:ext cx="8284654" cy="25933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17.6 Mha (32 %), vs 9.9 Mha in 1908</a:t>
            </a: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75 % private forest (13.2 Mha)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with 3.4 M private owners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8780569" y="-235534"/>
            <a:ext cx="10386726" cy="10187044"/>
            <a:chOff x="0" y="0"/>
            <a:chExt cx="13848968" cy="13582725"/>
          </a:xfrm>
        </p:grpSpPr>
        <p:sp>
          <p:nvSpPr>
            <p:cNvPr id="10" name="Freeform 10"/>
            <p:cNvSpPr/>
            <p:nvPr/>
          </p:nvSpPr>
          <p:spPr>
            <a:xfrm>
              <a:off x="0" y="2355501"/>
              <a:ext cx="12303807" cy="11227224"/>
            </a:xfrm>
            <a:custGeom>
              <a:avLst/>
              <a:gdLst/>
              <a:ahLst/>
              <a:cxnLst/>
              <a:rect l="l" t="t" r="r" b="b"/>
              <a:pathLst>
                <a:path w="12303807" h="11227224">
                  <a:moveTo>
                    <a:pt x="0" y="0"/>
                  </a:moveTo>
                  <a:lnTo>
                    <a:pt x="12303807" y="0"/>
                  </a:lnTo>
                  <a:lnTo>
                    <a:pt x="12303807" y="11227224"/>
                  </a:lnTo>
                  <a:lnTo>
                    <a:pt x="0" y="112272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fi-FI"/>
            </a:p>
          </p:txBody>
        </p:sp>
        <p:grpSp>
          <p:nvGrpSpPr>
            <p:cNvPr id="11" name="Group 11"/>
            <p:cNvGrpSpPr/>
            <p:nvPr/>
          </p:nvGrpSpPr>
          <p:grpSpPr>
            <a:xfrm>
              <a:off x="8231454" y="0"/>
              <a:ext cx="4445121" cy="4338460"/>
              <a:chOff x="0" y="0"/>
              <a:chExt cx="878049" cy="85698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878049" cy="856980"/>
              </a:xfrm>
              <a:custGeom>
                <a:avLst/>
                <a:gdLst/>
                <a:ahLst/>
                <a:cxnLst/>
                <a:rect l="l" t="t" r="r" b="b"/>
                <a:pathLst>
                  <a:path w="878049" h="856980">
                    <a:moveTo>
                      <a:pt x="0" y="0"/>
                    </a:moveTo>
                    <a:lnTo>
                      <a:pt x="878049" y="0"/>
                    </a:lnTo>
                    <a:lnTo>
                      <a:pt x="878049" y="856980"/>
                    </a:lnTo>
                    <a:lnTo>
                      <a:pt x="0" y="85698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fi-FI"/>
              </a:p>
            </p:txBody>
          </p:sp>
          <p:sp>
            <p:nvSpPr>
              <p:cNvPr id="13" name="TextBox 13"/>
              <p:cNvSpPr txBox="1"/>
              <p:nvPr/>
            </p:nvSpPr>
            <p:spPr>
              <a:xfrm>
                <a:off x="0" y="-38100"/>
                <a:ext cx="878049" cy="89508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49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9734168" y="314045"/>
              <a:ext cx="4114800" cy="4465439"/>
              <a:chOff x="0" y="0"/>
              <a:chExt cx="812800" cy="882062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812800" cy="882062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82062">
                    <a:moveTo>
                      <a:pt x="0" y="0"/>
                    </a:moveTo>
                    <a:lnTo>
                      <a:pt x="812800" y="0"/>
                    </a:lnTo>
                    <a:lnTo>
                      <a:pt x="812800" y="882062"/>
                    </a:lnTo>
                    <a:lnTo>
                      <a:pt x="0" y="882062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fi-FI"/>
              </a:p>
            </p:txBody>
          </p:sp>
          <p:sp>
            <p:nvSpPr>
              <p:cNvPr id="16" name="TextBox 16"/>
              <p:cNvSpPr txBox="1"/>
              <p:nvPr/>
            </p:nvSpPr>
            <p:spPr>
              <a:xfrm>
                <a:off x="0" y="-38100"/>
                <a:ext cx="812800" cy="92016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499"/>
                  </a:lnSpc>
                </a:pPr>
                <a:endParaRPr/>
              </a:p>
            </p:txBody>
          </p: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144000" y="1632275"/>
            <a:ext cx="8599166" cy="8189682"/>
          </a:xfrm>
          <a:custGeom>
            <a:avLst/>
            <a:gdLst/>
            <a:ahLst/>
            <a:cxnLst/>
            <a:rect l="l" t="t" r="r" b="b"/>
            <a:pathLst>
              <a:path w="8599166" h="8189682">
                <a:moveTo>
                  <a:pt x="0" y="0"/>
                </a:moveTo>
                <a:lnTo>
                  <a:pt x="8599166" y="0"/>
                </a:lnTo>
                <a:lnTo>
                  <a:pt x="8599166" y="8189682"/>
                </a:lnTo>
                <a:lnTo>
                  <a:pt x="0" y="81896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3" name="TextBox 3"/>
          <p:cNvSpPr txBox="1"/>
          <p:nvPr/>
        </p:nvSpPr>
        <p:spPr>
          <a:xfrm>
            <a:off x="130750" y="2413624"/>
            <a:ext cx="8284654" cy="67086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190 foresty trees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Diversified forests 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Multifunctionality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17.6 Mha (32 %), vs 9.9 Mha in 1908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65 % hardwood stands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13 % mixted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20 % softwood stands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&lt; 1 % poplar trees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645100" y="324245"/>
            <a:ext cx="10119199" cy="983272"/>
            <a:chOff x="0" y="0"/>
            <a:chExt cx="9351268" cy="908652"/>
          </a:xfrm>
        </p:grpSpPr>
        <p:sp>
          <p:nvSpPr>
            <p:cNvPr id="5" name="Freeform 5"/>
            <p:cNvSpPr/>
            <p:nvPr/>
          </p:nvSpPr>
          <p:spPr>
            <a:xfrm>
              <a:off x="57150" y="58420"/>
              <a:ext cx="9281418" cy="837532"/>
            </a:xfrm>
            <a:custGeom>
              <a:avLst/>
              <a:gdLst/>
              <a:ahLst/>
              <a:cxnLst/>
              <a:rect l="l" t="t" r="r" b="b"/>
              <a:pathLst>
                <a:path w="9281418" h="837532">
                  <a:moveTo>
                    <a:pt x="9196328" y="807052"/>
                  </a:moveTo>
                  <a:lnTo>
                    <a:pt x="0" y="807052"/>
                  </a:lnTo>
                  <a:cubicBezTo>
                    <a:pt x="5080" y="824832"/>
                    <a:pt x="21590" y="837532"/>
                    <a:pt x="40640" y="837532"/>
                  </a:cubicBezTo>
                  <a:lnTo>
                    <a:pt x="9238238" y="837532"/>
                  </a:lnTo>
                  <a:cubicBezTo>
                    <a:pt x="9262368" y="837532"/>
                    <a:pt x="9281418" y="818482"/>
                    <a:pt x="9281418" y="794352"/>
                  </a:cubicBezTo>
                  <a:lnTo>
                    <a:pt x="9281418" y="40640"/>
                  </a:lnTo>
                  <a:cubicBezTo>
                    <a:pt x="9281418" y="21590"/>
                    <a:pt x="9268718" y="6350"/>
                    <a:pt x="9252207" y="0"/>
                  </a:cubicBezTo>
                  <a:lnTo>
                    <a:pt x="9252207" y="751172"/>
                  </a:lnTo>
                  <a:cubicBezTo>
                    <a:pt x="9252207" y="781652"/>
                    <a:pt x="9226807" y="807052"/>
                    <a:pt x="9196328" y="807052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6" name="Freeform 6"/>
            <p:cNvSpPr/>
            <p:nvPr/>
          </p:nvSpPr>
          <p:spPr>
            <a:xfrm>
              <a:off x="12700" y="12700"/>
              <a:ext cx="9283957" cy="840072"/>
            </a:xfrm>
            <a:custGeom>
              <a:avLst/>
              <a:gdLst/>
              <a:ahLst/>
              <a:cxnLst/>
              <a:rect l="l" t="t" r="r" b="b"/>
              <a:pathLst>
                <a:path w="9283957" h="840072">
                  <a:moveTo>
                    <a:pt x="43180" y="840072"/>
                  </a:moveTo>
                  <a:lnTo>
                    <a:pt x="9240778" y="840072"/>
                  </a:lnTo>
                  <a:cubicBezTo>
                    <a:pt x="9264907" y="840072"/>
                    <a:pt x="9283957" y="821022"/>
                    <a:pt x="9283957" y="796892"/>
                  </a:cubicBezTo>
                  <a:lnTo>
                    <a:pt x="9283957" y="43180"/>
                  </a:lnTo>
                  <a:cubicBezTo>
                    <a:pt x="9283957" y="19050"/>
                    <a:pt x="9264907" y="0"/>
                    <a:pt x="924077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796892"/>
                  </a:lnTo>
                  <a:cubicBezTo>
                    <a:pt x="0" y="821022"/>
                    <a:pt x="19050" y="840072"/>
                    <a:pt x="43180" y="84007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9351268" cy="908652"/>
            </a:xfrm>
            <a:custGeom>
              <a:avLst/>
              <a:gdLst/>
              <a:ahLst/>
              <a:cxnLst/>
              <a:rect l="l" t="t" r="r" b="b"/>
              <a:pathLst>
                <a:path w="9351268" h="908652">
                  <a:moveTo>
                    <a:pt x="9308088" y="44450"/>
                  </a:moveTo>
                  <a:cubicBezTo>
                    <a:pt x="9303007" y="19050"/>
                    <a:pt x="9280148" y="0"/>
                    <a:pt x="925347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09592"/>
                  </a:lnTo>
                  <a:cubicBezTo>
                    <a:pt x="0" y="836262"/>
                    <a:pt x="17780" y="857852"/>
                    <a:pt x="43180" y="864202"/>
                  </a:cubicBezTo>
                  <a:cubicBezTo>
                    <a:pt x="48260" y="889602"/>
                    <a:pt x="71120" y="908652"/>
                    <a:pt x="97790" y="908652"/>
                  </a:cubicBezTo>
                  <a:lnTo>
                    <a:pt x="9295388" y="908652"/>
                  </a:lnTo>
                  <a:cubicBezTo>
                    <a:pt x="9325868" y="908652"/>
                    <a:pt x="9351268" y="883252"/>
                    <a:pt x="9351268" y="852772"/>
                  </a:cubicBezTo>
                  <a:lnTo>
                    <a:pt x="9351268" y="99060"/>
                  </a:lnTo>
                  <a:cubicBezTo>
                    <a:pt x="9351268" y="72390"/>
                    <a:pt x="9333488" y="50800"/>
                    <a:pt x="9308088" y="44450"/>
                  </a:cubicBezTo>
                  <a:close/>
                  <a:moveTo>
                    <a:pt x="12700" y="809592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9253478" y="12700"/>
                  </a:lnTo>
                  <a:cubicBezTo>
                    <a:pt x="9277607" y="12700"/>
                    <a:pt x="9296657" y="31750"/>
                    <a:pt x="9296657" y="55880"/>
                  </a:cubicBezTo>
                  <a:lnTo>
                    <a:pt x="9296657" y="809592"/>
                  </a:lnTo>
                  <a:cubicBezTo>
                    <a:pt x="9296657" y="833722"/>
                    <a:pt x="9277607" y="852772"/>
                    <a:pt x="9253478" y="852772"/>
                  </a:cubicBezTo>
                  <a:lnTo>
                    <a:pt x="55880" y="852772"/>
                  </a:lnTo>
                  <a:cubicBezTo>
                    <a:pt x="31750" y="852772"/>
                    <a:pt x="12700" y="833722"/>
                    <a:pt x="12700" y="809592"/>
                  </a:cubicBezTo>
                  <a:close/>
                  <a:moveTo>
                    <a:pt x="9338568" y="852772"/>
                  </a:moveTo>
                  <a:cubicBezTo>
                    <a:pt x="9338568" y="876902"/>
                    <a:pt x="9319518" y="895952"/>
                    <a:pt x="9295388" y="895952"/>
                  </a:cubicBezTo>
                  <a:lnTo>
                    <a:pt x="97790" y="895952"/>
                  </a:lnTo>
                  <a:cubicBezTo>
                    <a:pt x="78740" y="895952"/>
                    <a:pt x="62230" y="883252"/>
                    <a:pt x="57150" y="865472"/>
                  </a:cubicBezTo>
                  <a:lnTo>
                    <a:pt x="9253478" y="865472"/>
                  </a:lnTo>
                  <a:cubicBezTo>
                    <a:pt x="9283957" y="865472"/>
                    <a:pt x="9309357" y="840072"/>
                    <a:pt x="9309357" y="809592"/>
                  </a:cubicBezTo>
                  <a:lnTo>
                    <a:pt x="9309357" y="58420"/>
                  </a:lnTo>
                  <a:cubicBezTo>
                    <a:pt x="9325868" y="64770"/>
                    <a:pt x="9338568" y="80010"/>
                    <a:pt x="9338568" y="99060"/>
                  </a:cubicBezTo>
                  <a:lnTo>
                    <a:pt x="9338568" y="852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797735" y="394909"/>
            <a:ext cx="11639104" cy="721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Forests &amp; forestry sector in FR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354213" y="1664491"/>
            <a:ext cx="8802427" cy="8515391"/>
          </a:xfrm>
          <a:custGeom>
            <a:avLst/>
            <a:gdLst/>
            <a:ahLst/>
            <a:cxnLst/>
            <a:rect l="l" t="t" r="r" b="b"/>
            <a:pathLst>
              <a:path w="8802427" h="8515391">
                <a:moveTo>
                  <a:pt x="0" y="0"/>
                </a:moveTo>
                <a:lnTo>
                  <a:pt x="8802427" y="0"/>
                </a:lnTo>
                <a:lnTo>
                  <a:pt x="8802427" y="8515391"/>
                </a:lnTo>
                <a:lnTo>
                  <a:pt x="0" y="85153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graphicFrame>
        <p:nvGraphicFramePr>
          <p:cNvPr id="3" name="Object 3"/>
          <p:cNvGraphicFramePr/>
          <p:nvPr/>
        </p:nvGraphicFramePr>
        <p:xfrm>
          <a:off x="430057" y="4755782"/>
          <a:ext cx="5657850" cy="61817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896100" imgH="7416800" progId="Excel.Sheet.12">
                  <p:embed/>
                </p:oleObj>
              </mc:Choice>
              <mc:Fallback>
                <p:oleObj name="Worksheet" r:id="rId3" imgW="6896100" imgH="7416800" progId="Excel.Sheet.12">
                  <p:embed/>
                  <p:pic>
                    <p:nvPicPr>
                      <p:cNvPr id="3" name="Objec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0057" y="4755782"/>
                        <a:ext cx="5657850" cy="61817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4"/>
          <p:cNvSpPr txBox="1"/>
          <p:nvPr/>
        </p:nvSpPr>
        <p:spPr>
          <a:xfrm>
            <a:off x="645100" y="2162389"/>
            <a:ext cx="8284654" cy="25933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Volumes : 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+ 50 % in 40 years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66 % hardwoods</a:t>
            </a: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Harvest : +/- 40 Mm3/year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645100" y="324245"/>
            <a:ext cx="10119199" cy="983272"/>
            <a:chOff x="0" y="0"/>
            <a:chExt cx="9351268" cy="908652"/>
          </a:xfrm>
        </p:grpSpPr>
        <p:sp>
          <p:nvSpPr>
            <p:cNvPr id="6" name="Freeform 6"/>
            <p:cNvSpPr/>
            <p:nvPr/>
          </p:nvSpPr>
          <p:spPr>
            <a:xfrm>
              <a:off x="57150" y="58420"/>
              <a:ext cx="9281418" cy="837532"/>
            </a:xfrm>
            <a:custGeom>
              <a:avLst/>
              <a:gdLst/>
              <a:ahLst/>
              <a:cxnLst/>
              <a:rect l="l" t="t" r="r" b="b"/>
              <a:pathLst>
                <a:path w="9281418" h="837532">
                  <a:moveTo>
                    <a:pt x="9196328" y="807052"/>
                  </a:moveTo>
                  <a:lnTo>
                    <a:pt x="0" y="807052"/>
                  </a:lnTo>
                  <a:cubicBezTo>
                    <a:pt x="5080" y="824832"/>
                    <a:pt x="21590" y="837532"/>
                    <a:pt x="40640" y="837532"/>
                  </a:cubicBezTo>
                  <a:lnTo>
                    <a:pt x="9238238" y="837532"/>
                  </a:lnTo>
                  <a:cubicBezTo>
                    <a:pt x="9262368" y="837532"/>
                    <a:pt x="9281418" y="818482"/>
                    <a:pt x="9281418" y="794352"/>
                  </a:cubicBezTo>
                  <a:lnTo>
                    <a:pt x="9281418" y="40640"/>
                  </a:lnTo>
                  <a:cubicBezTo>
                    <a:pt x="9281418" y="21590"/>
                    <a:pt x="9268718" y="6350"/>
                    <a:pt x="9252207" y="0"/>
                  </a:cubicBezTo>
                  <a:lnTo>
                    <a:pt x="9252207" y="751172"/>
                  </a:lnTo>
                  <a:cubicBezTo>
                    <a:pt x="9252207" y="781652"/>
                    <a:pt x="9226807" y="807052"/>
                    <a:pt x="9196328" y="807052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7" name="Freeform 7"/>
            <p:cNvSpPr/>
            <p:nvPr/>
          </p:nvSpPr>
          <p:spPr>
            <a:xfrm>
              <a:off x="12700" y="12700"/>
              <a:ext cx="9283957" cy="840072"/>
            </a:xfrm>
            <a:custGeom>
              <a:avLst/>
              <a:gdLst/>
              <a:ahLst/>
              <a:cxnLst/>
              <a:rect l="l" t="t" r="r" b="b"/>
              <a:pathLst>
                <a:path w="9283957" h="840072">
                  <a:moveTo>
                    <a:pt x="43180" y="840072"/>
                  </a:moveTo>
                  <a:lnTo>
                    <a:pt x="9240778" y="840072"/>
                  </a:lnTo>
                  <a:cubicBezTo>
                    <a:pt x="9264907" y="840072"/>
                    <a:pt x="9283957" y="821022"/>
                    <a:pt x="9283957" y="796892"/>
                  </a:cubicBezTo>
                  <a:lnTo>
                    <a:pt x="9283957" y="43180"/>
                  </a:lnTo>
                  <a:cubicBezTo>
                    <a:pt x="9283957" y="19050"/>
                    <a:pt x="9264907" y="0"/>
                    <a:pt x="924077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796892"/>
                  </a:lnTo>
                  <a:cubicBezTo>
                    <a:pt x="0" y="821022"/>
                    <a:pt x="19050" y="840072"/>
                    <a:pt x="43180" y="84007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8" name="Freeform 8"/>
            <p:cNvSpPr/>
            <p:nvPr/>
          </p:nvSpPr>
          <p:spPr>
            <a:xfrm>
              <a:off x="0" y="0"/>
              <a:ext cx="9351268" cy="908652"/>
            </a:xfrm>
            <a:custGeom>
              <a:avLst/>
              <a:gdLst/>
              <a:ahLst/>
              <a:cxnLst/>
              <a:rect l="l" t="t" r="r" b="b"/>
              <a:pathLst>
                <a:path w="9351268" h="908652">
                  <a:moveTo>
                    <a:pt x="9308088" y="44450"/>
                  </a:moveTo>
                  <a:cubicBezTo>
                    <a:pt x="9303007" y="19050"/>
                    <a:pt x="9280148" y="0"/>
                    <a:pt x="925347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09592"/>
                  </a:lnTo>
                  <a:cubicBezTo>
                    <a:pt x="0" y="836262"/>
                    <a:pt x="17780" y="857852"/>
                    <a:pt x="43180" y="864202"/>
                  </a:cubicBezTo>
                  <a:cubicBezTo>
                    <a:pt x="48260" y="889602"/>
                    <a:pt x="71120" y="908652"/>
                    <a:pt x="97790" y="908652"/>
                  </a:cubicBezTo>
                  <a:lnTo>
                    <a:pt x="9295388" y="908652"/>
                  </a:lnTo>
                  <a:cubicBezTo>
                    <a:pt x="9325868" y="908652"/>
                    <a:pt x="9351268" y="883252"/>
                    <a:pt x="9351268" y="852772"/>
                  </a:cubicBezTo>
                  <a:lnTo>
                    <a:pt x="9351268" y="99060"/>
                  </a:lnTo>
                  <a:cubicBezTo>
                    <a:pt x="9351268" y="72390"/>
                    <a:pt x="9333488" y="50800"/>
                    <a:pt x="9308088" y="44450"/>
                  </a:cubicBezTo>
                  <a:close/>
                  <a:moveTo>
                    <a:pt x="12700" y="809592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9253478" y="12700"/>
                  </a:lnTo>
                  <a:cubicBezTo>
                    <a:pt x="9277607" y="12700"/>
                    <a:pt x="9296657" y="31750"/>
                    <a:pt x="9296657" y="55880"/>
                  </a:cubicBezTo>
                  <a:lnTo>
                    <a:pt x="9296657" y="809592"/>
                  </a:lnTo>
                  <a:cubicBezTo>
                    <a:pt x="9296657" y="833722"/>
                    <a:pt x="9277607" y="852772"/>
                    <a:pt x="9253478" y="852772"/>
                  </a:cubicBezTo>
                  <a:lnTo>
                    <a:pt x="55880" y="852772"/>
                  </a:lnTo>
                  <a:cubicBezTo>
                    <a:pt x="31750" y="852772"/>
                    <a:pt x="12700" y="833722"/>
                    <a:pt x="12700" y="809592"/>
                  </a:cubicBezTo>
                  <a:close/>
                  <a:moveTo>
                    <a:pt x="9338568" y="852772"/>
                  </a:moveTo>
                  <a:cubicBezTo>
                    <a:pt x="9338568" y="876902"/>
                    <a:pt x="9319518" y="895952"/>
                    <a:pt x="9295388" y="895952"/>
                  </a:cubicBezTo>
                  <a:lnTo>
                    <a:pt x="97790" y="895952"/>
                  </a:lnTo>
                  <a:cubicBezTo>
                    <a:pt x="78740" y="895952"/>
                    <a:pt x="62230" y="883252"/>
                    <a:pt x="57150" y="865472"/>
                  </a:cubicBezTo>
                  <a:lnTo>
                    <a:pt x="9253478" y="865472"/>
                  </a:lnTo>
                  <a:cubicBezTo>
                    <a:pt x="9283957" y="865472"/>
                    <a:pt x="9309357" y="840072"/>
                    <a:pt x="9309357" y="809592"/>
                  </a:cubicBezTo>
                  <a:lnTo>
                    <a:pt x="9309357" y="58420"/>
                  </a:lnTo>
                  <a:cubicBezTo>
                    <a:pt x="9325868" y="64770"/>
                    <a:pt x="9338568" y="80010"/>
                    <a:pt x="9338568" y="99060"/>
                  </a:cubicBezTo>
                  <a:lnTo>
                    <a:pt x="9338568" y="852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797735" y="394909"/>
            <a:ext cx="9966565" cy="721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Forests &amp; forestry sector in FR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628677" y="4397122"/>
            <a:ext cx="12830374" cy="5854637"/>
          </a:xfrm>
          <a:custGeom>
            <a:avLst/>
            <a:gdLst/>
            <a:ahLst/>
            <a:cxnLst/>
            <a:rect l="l" t="t" r="r" b="b"/>
            <a:pathLst>
              <a:path w="12830374" h="5854637">
                <a:moveTo>
                  <a:pt x="0" y="0"/>
                </a:moveTo>
                <a:lnTo>
                  <a:pt x="12830374" y="0"/>
                </a:lnTo>
                <a:lnTo>
                  <a:pt x="12830374" y="5854637"/>
                </a:lnTo>
                <a:lnTo>
                  <a:pt x="0" y="5854637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3" name="TextBox 3"/>
          <p:cNvSpPr txBox="1"/>
          <p:nvPr/>
        </p:nvSpPr>
        <p:spPr>
          <a:xfrm>
            <a:off x="797735" y="394909"/>
            <a:ext cx="10349712" cy="7212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Forests &amp; Forestry sector in FR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45100" y="2162389"/>
            <a:ext cx="8284654" cy="25933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Harvested wood : 38 Mm3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18 Mm3 logs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10 Mm3 puplwood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10 Mm3 energy wood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9673561" y="2162389"/>
            <a:ext cx="5785490" cy="1564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Sawn wood : 8 Mm3</a:t>
            </a:r>
          </a:p>
          <a:p>
            <a:pPr marL="1675668" lvl="2" indent="-558556" algn="l">
              <a:lnSpc>
                <a:spcPts val="4113"/>
              </a:lnSpc>
              <a:spcBef>
                <a:spcPct val="0"/>
              </a:spcBef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 Mm3 harwood</a:t>
            </a:r>
          </a:p>
          <a:p>
            <a:pPr marL="1675668" lvl="2" indent="-558556" algn="l">
              <a:lnSpc>
                <a:spcPts val="4113"/>
              </a:lnSpc>
              <a:spcBef>
                <a:spcPct val="0"/>
              </a:spcBef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7 Mm3 softwood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645100" y="324245"/>
            <a:ext cx="10119199" cy="983272"/>
            <a:chOff x="0" y="0"/>
            <a:chExt cx="9351268" cy="908652"/>
          </a:xfrm>
        </p:grpSpPr>
        <p:sp>
          <p:nvSpPr>
            <p:cNvPr id="7" name="Freeform 7"/>
            <p:cNvSpPr/>
            <p:nvPr/>
          </p:nvSpPr>
          <p:spPr>
            <a:xfrm>
              <a:off x="57150" y="58420"/>
              <a:ext cx="9281418" cy="837532"/>
            </a:xfrm>
            <a:custGeom>
              <a:avLst/>
              <a:gdLst/>
              <a:ahLst/>
              <a:cxnLst/>
              <a:rect l="l" t="t" r="r" b="b"/>
              <a:pathLst>
                <a:path w="9281418" h="837532">
                  <a:moveTo>
                    <a:pt x="9196328" y="807052"/>
                  </a:moveTo>
                  <a:lnTo>
                    <a:pt x="0" y="807052"/>
                  </a:lnTo>
                  <a:cubicBezTo>
                    <a:pt x="5080" y="824832"/>
                    <a:pt x="21590" y="837532"/>
                    <a:pt x="40640" y="837532"/>
                  </a:cubicBezTo>
                  <a:lnTo>
                    <a:pt x="9238238" y="837532"/>
                  </a:lnTo>
                  <a:cubicBezTo>
                    <a:pt x="9262368" y="837532"/>
                    <a:pt x="9281418" y="818482"/>
                    <a:pt x="9281418" y="794352"/>
                  </a:cubicBezTo>
                  <a:lnTo>
                    <a:pt x="9281418" y="40640"/>
                  </a:lnTo>
                  <a:cubicBezTo>
                    <a:pt x="9281418" y="21590"/>
                    <a:pt x="9268718" y="6350"/>
                    <a:pt x="9252207" y="0"/>
                  </a:cubicBezTo>
                  <a:lnTo>
                    <a:pt x="9252207" y="751172"/>
                  </a:lnTo>
                  <a:cubicBezTo>
                    <a:pt x="9252207" y="781652"/>
                    <a:pt x="9226807" y="807052"/>
                    <a:pt x="9196328" y="807052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8" name="Freeform 8"/>
            <p:cNvSpPr/>
            <p:nvPr/>
          </p:nvSpPr>
          <p:spPr>
            <a:xfrm>
              <a:off x="12700" y="12700"/>
              <a:ext cx="9283957" cy="840072"/>
            </a:xfrm>
            <a:custGeom>
              <a:avLst/>
              <a:gdLst/>
              <a:ahLst/>
              <a:cxnLst/>
              <a:rect l="l" t="t" r="r" b="b"/>
              <a:pathLst>
                <a:path w="9283957" h="840072">
                  <a:moveTo>
                    <a:pt x="43180" y="840072"/>
                  </a:moveTo>
                  <a:lnTo>
                    <a:pt x="9240778" y="840072"/>
                  </a:lnTo>
                  <a:cubicBezTo>
                    <a:pt x="9264907" y="840072"/>
                    <a:pt x="9283957" y="821022"/>
                    <a:pt x="9283957" y="796892"/>
                  </a:cubicBezTo>
                  <a:lnTo>
                    <a:pt x="9283957" y="43180"/>
                  </a:lnTo>
                  <a:cubicBezTo>
                    <a:pt x="9283957" y="19050"/>
                    <a:pt x="9264907" y="0"/>
                    <a:pt x="924077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796892"/>
                  </a:lnTo>
                  <a:cubicBezTo>
                    <a:pt x="0" y="821022"/>
                    <a:pt x="19050" y="840072"/>
                    <a:pt x="43180" y="84007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9" name="Freeform 9"/>
            <p:cNvSpPr/>
            <p:nvPr/>
          </p:nvSpPr>
          <p:spPr>
            <a:xfrm>
              <a:off x="0" y="0"/>
              <a:ext cx="9351268" cy="908652"/>
            </a:xfrm>
            <a:custGeom>
              <a:avLst/>
              <a:gdLst/>
              <a:ahLst/>
              <a:cxnLst/>
              <a:rect l="l" t="t" r="r" b="b"/>
              <a:pathLst>
                <a:path w="9351268" h="908652">
                  <a:moveTo>
                    <a:pt x="9308088" y="44450"/>
                  </a:moveTo>
                  <a:cubicBezTo>
                    <a:pt x="9303007" y="19050"/>
                    <a:pt x="9280148" y="0"/>
                    <a:pt x="925347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09592"/>
                  </a:lnTo>
                  <a:cubicBezTo>
                    <a:pt x="0" y="836262"/>
                    <a:pt x="17780" y="857852"/>
                    <a:pt x="43180" y="864202"/>
                  </a:cubicBezTo>
                  <a:cubicBezTo>
                    <a:pt x="48260" y="889602"/>
                    <a:pt x="71120" y="908652"/>
                    <a:pt x="97790" y="908652"/>
                  </a:cubicBezTo>
                  <a:lnTo>
                    <a:pt x="9295388" y="908652"/>
                  </a:lnTo>
                  <a:cubicBezTo>
                    <a:pt x="9325868" y="908652"/>
                    <a:pt x="9351268" y="883252"/>
                    <a:pt x="9351268" y="852772"/>
                  </a:cubicBezTo>
                  <a:lnTo>
                    <a:pt x="9351268" y="99060"/>
                  </a:lnTo>
                  <a:cubicBezTo>
                    <a:pt x="9351268" y="72390"/>
                    <a:pt x="9333488" y="50800"/>
                    <a:pt x="9308088" y="44450"/>
                  </a:cubicBezTo>
                  <a:close/>
                  <a:moveTo>
                    <a:pt x="12700" y="809592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9253478" y="12700"/>
                  </a:lnTo>
                  <a:cubicBezTo>
                    <a:pt x="9277607" y="12700"/>
                    <a:pt x="9296657" y="31750"/>
                    <a:pt x="9296657" y="55880"/>
                  </a:cubicBezTo>
                  <a:lnTo>
                    <a:pt x="9296657" y="809592"/>
                  </a:lnTo>
                  <a:cubicBezTo>
                    <a:pt x="9296657" y="833722"/>
                    <a:pt x="9277607" y="852772"/>
                    <a:pt x="9253478" y="852772"/>
                  </a:cubicBezTo>
                  <a:lnTo>
                    <a:pt x="55880" y="852772"/>
                  </a:lnTo>
                  <a:cubicBezTo>
                    <a:pt x="31750" y="852772"/>
                    <a:pt x="12700" y="833722"/>
                    <a:pt x="12700" y="809592"/>
                  </a:cubicBezTo>
                  <a:close/>
                  <a:moveTo>
                    <a:pt x="9338568" y="852772"/>
                  </a:moveTo>
                  <a:cubicBezTo>
                    <a:pt x="9338568" y="876902"/>
                    <a:pt x="9319518" y="895952"/>
                    <a:pt x="9295388" y="895952"/>
                  </a:cubicBezTo>
                  <a:lnTo>
                    <a:pt x="97790" y="895952"/>
                  </a:lnTo>
                  <a:cubicBezTo>
                    <a:pt x="78740" y="895952"/>
                    <a:pt x="62230" y="883252"/>
                    <a:pt x="57150" y="865472"/>
                  </a:cubicBezTo>
                  <a:lnTo>
                    <a:pt x="9253478" y="865472"/>
                  </a:lnTo>
                  <a:cubicBezTo>
                    <a:pt x="9283957" y="865472"/>
                    <a:pt x="9309357" y="840072"/>
                    <a:pt x="9309357" y="809592"/>
                  </a:cubicBezTo>
                  <a:lnTo>
                    <a:pt x="9309357" y="58420"/>
                  </a:lnTo>
                  <a:cubicBezTo>
                    <a:pt x="9325868" y="64770"/>
                    <a:pt x="9338568" y="80010"/>
                    <a:pt x="9338568" y="99060"/>
                  </a:cubicBezTo>
                  <a:lnTo>
                    <a:pt x="9338568" y="852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797735" y="394909"/>
            <a:ext cx="9966565" cy="721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Forests &amp; forestry sector in FR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58745" y="6416670"/>
            <a:ext cx="9709760" cy="3870330"/>
            <a:chOff x="0" y="0"/>
            <a:chExt cx="753666" cy="30041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53666" cy="300413"/>
            </a:xfrm>
            <a:custGeom>
              <a:avLst/>
              <a:gdLst/>
              <a:ahLst/>
              <a:cxnLst/>
              <a:rect l="l" t="t" r="r" b="b"/>
              <a:pathLst>
                <a:path w="753666" h="300413">
                  <a:moveTo>
                    <a:pt x="0" y="0"/>
                  </a:moveTo>
                  <a:lnTo>
                    <a:pt x="753666" y="0"/>
                  </a:lnTo>
                  <a:lnTo>
                    <a:pt x="753666" y="300413"/>
                  </a:lnTo>
                  <a:lnTo>
                    <a:pt x="0" y="300413"/>
                  </a:ln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fi-FI"/>
            </a:p>
          </p:txBody>
        </p:sp>
      </p:grpSp>
      <p:graphicFrame>
        <p:nvGraphicFramePr>
          <p:cNvPr id="4" name="Table 4"/>
          <p:cNvGraphicFramePr>
            <a:graphicFrameLocks noGrp="1"/>
          </p:cNvGraphicFramePr>
          <p:nvPr/>
        </p:nvGraphicFramePr>
        <p:xfrm>
          <a:off x="387778" y="1698521"/>
          <a:ext cx="8963237" cy="4533900"/>
        </p:xfrm>
        <a:graphic>
          <a:graphicData uri="http://schemas.openxmlformats.org/drawingml/2006/table">
            <a:tbl>
              <a:tblPr/>
              <a:tblGrid>
                <a:gridCol w="1827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72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49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39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50464"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 b="1">
                          <a:solidFill>
                            <a:srgbClr val="000000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Size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 b="1">
                          <a:solidFill>
                            <a:srgbClr val="000000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Private</a:t>
                      </a:r>
                      <a:endParaRPr lang="en-US" sz="1100"/>
                    </a:p>
                    <a:p>
                      <a:pPr algn="ctr">
                        <a:lnSpc>
                          <a:spcPts val="3779"/>
                        </a:lnSpc>
                      </a:pPr>
                      <a:r>
                        <a:rPr lang="en-US" sz="2699" b="1">
                          <a:solidFill>
                            <a:srgbClr val="000000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Owner (PO)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 b="1">
                          <a:solidFill>
                            <a:srgbClr val="000000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Forest area</a:t>
                      </a:r>
                      <a:endParaRPr lang="en-US" sz="1100"/>
                    </a:p>
                    <a:p>
                      <a:pPr algn="ctr">
                        <a:lnSpc>
                          <a:spcPts val="3779"/>
                        </a:lnSpc>
                      </a:pPr>
                      <a:r>
                        <a:rPr lang="en-US" sz="2699" b="1">
                          <a:solidFill>
                            <a:srgbClr val="000000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(ha)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 b="1">
                          <a:solidFill>
                            <a:srgbClr val="000000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Average</a:t>
                      </a:r>
                      <a:endParaRPr lang="en-US" sz="1100"/>
                    </a:p>
                    <a:p>
                      <a:pPr algn="ctr">
                        <a:lnSpc>
                          <a:spcPts val="3779"/>
                        </a:lnSpc>
                      </a:pPr>
                      <a:r>
                        <a:rPr lang="en-US" sz="2699" b="1">
                          <a:solidFill>
                            <a:srgbClr val="000000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(ha/PO)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7812"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 b="1">
                          <a:solidFill>
                            <a:srgbClr val="000000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&lt; 1 ha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2 203 000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687 000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0.57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7812"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 b="1">
                          <a:solidFill>
                            <a:srgbClr val="000000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1-4 ha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729 000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1 463 000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2.00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7812"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 b="1">
                          <a:solidFill>
                            <a:srgbClr val="000000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&gt; 4 ha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377 000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6 929 000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18.37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5"/>
          <p:cNvSpPr txBox="1"/>
          <p:nvPr/>
        </p:nvSpPr>
        <p:spPr>
          <a:xfrm>
            <a:off x="9791411" y="1856810"/>
            <a:ext cx="8284654" cy="8251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75 % private forest (13,2 Mha)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Belong to 3.4 M private owners (PO), so an average of 3.8 ha per PO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&gt; 1 ha = 1 142 000 PO (8,38 Mha, average 7.34 ha)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Forest area (ha)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50 % without any forestry  operations since 50 years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27 % ha only with sustainable management plan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645100" y="324245"/>
            <a:ext cx="10119199" cy="983272"/>
            <a:chOff x="0" y="0"/>
            <a:chExt cx="9351268" cy="908652"/>
          </a:xfrm>
        </p:grpSpPr>
        <p:sp>
          <p:nvSpPr>
            <p:cNvPr id="7" name="Freeform 7"/>
            <p:cNvSpPr/>
            <p:nvPr/>
          </p:nvSpPr>
          <p:spPr>
            <a:xfrm>
              <a:off x="57150" y="58420"/>
              <a:ext cx="9281418" cy="837532"/>
            </a:xfrm>
            <a:custGeom>
              <a:avLst/>
              <a:gdLst/>
              <a:ahLst/>
              <a:cxnLst/>
              <a:rect l="l" t="t" r="r" b="b"/>
              <a:pathLst>
                <a:path w="9281418" h="837532">
                  <a:moveTo>
                    <a:pt x="9196328" y="807052"/>
                  </a:moveTo>
                  <a:lnTo>
                    <a:pt x="0" y="807052"/>
                  </a:lnTo>
                  <a:cubicBezTo>
                    <a:pt x="5080" y="824832"/>
                    <a:pt x="21590" y="837532"/>
                    <a:pt x="40640" y="837532"/>
                  </a:cubicBezTo>
                  <a:lnTo>
                    <a:pt x="9238238" y="837532"/>
                  </a:lnTo>
                  <a:cubicBezTo>
                    <a:pt x="9262368" y="837532"/>
                    <a:pt x="9281418" y="818482"/>
                    <a:pt x="9281418" y="794352"/>
                  </a:cubicBezTo>
                  <a:lnTo>
                    <a:pt x="9281418" y="40640"/>
                  </a:lnTo>
                  <a:cubicBezTo>
                    <a:pt x="9281418" y="21590"/>
                    <a:pt x="9268718" y="6350"/>
                    <a:pt x="9252207" y="0"/>
                  </a:cubicBezTo>
                  <a:lnTo>
                    <a:pt x="9252207" y="751172"/>
                  </a:lnTo>
                  <a:cubicBezTo>
                    <a:pt x="9252207" y="781652"/>
                    <a:pt x="9226807" y="807052"/>
                    <a:pt x="9196328" y="807052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8" name="Freeform 8"/>
            <p:cNvSpPr/>
            <p:nvPr/>
          </p:nvSpPr>
          <p:spPr>
            <a:xfrm>
              <a:off x="12700" y="12700"/>
              <a:ext cx="9283957" cy="840072"/>
            </a:xfrm>
            <a:custGeom>
              <a:avLst/>
              <a:gdLst/>
              <a:ahLst/>
              <a:cxnLst/>
              <a:rect l="l" t="t" r="r" b="b"/>
              <a:pathLst>
                <a:path w="9283957" h="840072">
                  <a:moveTo>
                    <a:pt x="43180" y="840072"/>
                  </a:moveTo>
                  <a:lnTo>
                    <a:pt x="9240778" y="840072"/>
                  </a:lnTo>
                  <a:cubicBezTo>
                    <a:pt x="9264907" y="840072"/>
                    <a:pt x="9283957" y="821022"/>
                    <a:pt x="9283957" y="796892"/>
                  </a:cubicBezTo>
                  <a:lnTo>
                    <a:pt x="9283957" y="43180"/>
                  </a:lnTo>
                  <a:cubicBezTo>
                    <a:pt x="9283957" y="19050"/>
                    <a:pt x="9264907" y="0"/>
                    <a:pt x="924077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796892"/>
                  </a:lnTo>
                  <a:cubicBezTo>
                    <a:pt x="0" y="821022"/>
                    <a:pt x="19050" y="840072"/>
                    <a:pt x="43180" y="84007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9" name="Freeform 9"/>
            <p:cNvSpPr/>
            <p:nvPr/>
          </p:nvSpPr>
          <p:spPr>
            <a:xfrm>
              <a:off x="0" y="0"/>
              <a:ext cx="9351268" cy="908652"/>
            </a:xfrm>
            <a:custGeom>
              <a:avLst/>
              <a:gdLst/>
              <a:ahLst/>
              <a:cxnLst/>
              <a:rect l="l" t="t" r="r" b="b"/>
              <a:pathLst>
                <a:path w="9351268" h="908652">
                  <a:moveTo>
                    <a:pt x="9308088" y="44450"/>
                  </a:moveTo>
                  <a:cubicBezTo>
                    <a:pt x="9303007" y="19050"/>
                    <a:pt x="9280148" y="0"/>
                    <a:pt x="925347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09592"/>
                  </a:lnTo>
                  <a:cubicBezTo>
                    <a:pt x="0" y="836262"/>
                    <a:pt x="17780" y="857852"/>
                    <a:pt x="43180" y="864202"/>
                  </a:cubicBezTo>
                  <a:cubicBezTo>
                    <a:pt x="48260" y="889602"/>
                    <a:pt x="71120" y="908652"/>
                    <a:pt x="97790" y="908652"/>
                  </a:cubicBezTo>
                  <a:lnTo>
                    <a:pt x="9295388" y="908652"/>
                  </a:lnTo>
                  <a:cubicBezTo>
                    <a:pt x="9325868" y="908652"/>
                    <a:pt x="9351268" y="883252"/>
                    <a:pt x="9351268" y="852772"/>
                  </a:cubicBezTo>
                  <a:lnTo>
                    <a:pt x="9351268" y="99060"/>
                  </a:lnTo>
                  <a:cubicBezTo>
                    <a:pt x="9351268" y="72390"/>
                    <a:pt x="9333488" y="50800"/>
                    <a:pt x="9308088" y="44450"/>
                  </a:cubicBezTo>
                  <a:close/>
                  <a:moveTo>
                    <a:pt x="12700" y="809592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9253478" y="12700"/>
                  </a:lnTo>
                  <a:cubicBezTo>
                    <a:pt x="9277607" y="12700"/>
                    <a:pt x="9296657" y="31750"/>
                    <a:pt x="9296657" y="55880"/>
                  </a:cubicBezTo>
                  <a:lnTo>
                    <a:pt x="9296657" y="809592"/>
                  </a:lnTo>
                  <a:cubicBezTo>
                    <a:pt x="9296657" y="833722"/>
                    <a:pt x="9277607" y="852772"/>
                    <a:pt x="9253478" y="852772"/>
                  </a:cubicBezTo>
                  <a:lnTo>
                    <a:pt x="55880" y="852772"/>
                  </a:lnTo>
                  <a:cubicBezTo>
                    <a:pt x="31750" y="852772"/>
                    <a:pt x="12700" y="833722"/>
                    <a:pt x="12700" y="809592"/>
                  </a:cubicBezTo>
                  <a:close/>
                  <a:moveTo>
                    <a:pt x="9338568" y="852772"/>
                  </a:moveTo>
                  <a:cubicBezTo>
                    <a:pt x="9338568" y="876902"/>
                    <a:pt x="9319518" y="895952"/>
                    <a:pt x="9295388" y="895952"/>
                  </a:cubicBezTo>
                  <a:lnTo>
                    <a:pt x="97790" y="895952"/>
                  </a:lnTo>
                  <a:cubicBezTo>
                    <a:pt x="78740" y="895952"/>
                    <a:pt x="62230" y="883252"/>
                    <a:pt x="57150" y="865472"/>
                  </a:cubicBezTo>
                  <a:lnTo>
                    <a:pt x="9253478" y="865472"/>
                  </a:lnTo>
                  <a:cubicBezTo>
                    <a:pt x="9283957" y="865472"/>
                    <a:pt x="9309357" y="840072"/>
                    <a:pt x="9309357" y="809592"/>
                  </a:cubicBezTo>
                  <a:lnTo>
                    <a:pt x="9309357" y="58420"/>
                  </a:lnTo>
                  <a:cubicBezTo>
                    <a:pt x="9325868" y="64770"/>
                    <a:pt x="9338568" y="80010"/>
                    <a:pt x="9338568" y="99060"/>
                  </a:cubicBezTo>
                  <a:lnTo>
                    <a:pt x="9338568" y="852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797735" y="394909"/>
            <a:ext cx="9966565" cy="721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Private forest ownership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95820" y="1629457"/>
            <a:ext cx="9828743" cy="10287000"/>
            <a:chOff x="0" y="0"/>
            <a:chExt cx="762901" cy="79847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62901" cy="798471"/>
            </a:xfrm>
            <a:custGeom>
              <a:avLst/>
              <a:gdLst/>
              <a:ahLst/>
              <a:cxnLst/>
              <a:rect l="l" t="t" r="r" b="b"/>
              <a:pathLst>
                <a:path w="762901" h="798471">
                  <a:moveTo>
                    <a:pt x="18117" y="0"/>
                  </a:moveTo>
                  <a:lnTo>
                    <a:pt x="744785" y="0"/>
                  </a:lnTo>
                  <a:cubicBezTo>
                    <a:pt x="749589" y="0"/>
                    <a:pt x="754198" y="1909"/>
                    <a:pt x="757595" y="5306"/>
                  </a:cubicBezTo>
                  <a:cubicBezTo>
                    <a:pt x="760993" y="8704"/>
                    <a:pt x="762901" y="13312"/>
                    <a:pt x="762901" y="18117"/>
                  </a:cubicBezTo>
                  <a:lnTo>
                    <a:pt x="762901" y="780354"/>
                  </a:lnTo>
                  <a:cubicBezTo>
                    <a:pt x="762901" y="790360"/>
                    <a:pt x="754790" y="798471"/>
                    <a:pt x="744785" y="798471"/>
                  </a:cubicBezTo>
                  <a:lnTo>
                    <a:pt x="18117" y="798471"/>
                  </a:lnTo>
                  <a:cubicBezTo>
                    <a:pt x="13312" y="798471"/>
                    <a:pt x="8704" y="796562"/>
                    <a:pt x="5306" y="793165"/>
                  </a:cubicBezTo>
                  <a:cubicBezTo>
                    <a:pt x="1909" y="789767"/>
                    <a:pt x="0" y="785159"/>
                    <a:pt x="0" y="780354"/>
                  </a:cubicBezTo>
                  <a:lnTo>
                    <a:pt x="0" y="18117"/>
                  </a:lnTo>
                  <a:cubicBezTo>
                    <a:pt x="0" y="13312"/>
                    <a:pt x="1909" y="8704"/>
                    <a:pt x="5306" y="5306"/>
                  </a:cubicBezTo>
                  <a:cubicBezTo>
                    <a:pt x="8704" y="1909"/>
                    <a:pt x="13312" y="0"/>
                    <a:pt x="18117" y="0"/>
                  </a:cubicBez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fi-FI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645100" y="324245"/>
            <a:ext cx="10119199" cy="983272"/>
            <a:chOff x="0" y="0"/>
            <a:chExt cx="9351268" cy="908652"/>
          </a:xfrm>
        </p:grpSpPr>
        <p:sp>
          <p:nvSpPr>
            <p:cNvPr id="5" name="Freeform 5"/>
            <p:cNvSpPr/>
            <p:nvPr/>
          </p:nvSpPr>
          <p:spPr>
            <a:xfrm>
              <a:off x="57150" y="58420"/>
              <a:ext cx="9281418" cy="837532"/>
            </a:xfrm>
            <a:custGeom>
              <a:avLst/>
              <a:gdLst/>
              <a:ahLst/>
              <a:cxnLst/>
              <a:rect l="l" t="t" r="r" b="b"/>
              <a:pathLst>
                <a:path w="9281418" h="837532">
                  <a:moveTo>
                    <a:pt x="9196328" y="807052"/>
                  </a:moveTo>
                  <a:lnTo>
                    <a:pt x="0" y="807052"/>
                  </a:lnTo>
                  <a:cubicBezTo>
                    <a:pt x="5080" y="824832"/>
                    <a:pt x="21590" y="837532"/>
                    <a:pt x="40640" y="837532"/>
                  </a:cubicBezTo>
                  <a:lnTo>
                    <a:pt x="9238238" y="837532"/>
                  </a:lnTo>
                  <a:cubicBezTo>
                    <a:pt x="9262368" y="837532"/>
                    <a:pt x="9281418" y="818482"/>
                    <a:pt x="9281418" y="794352"/>
                  </a:cubicBezTo>
                  <a:lnTo>
                    <a:pt x="9281418" y="40640"/>
                  </a:lnTo>
                  <a:cubicBezTo>
                    <a:pt x="9281418" y="21590"/>
                    <a:pt x="9268718" y="6350"/>
                    <a:pt x="9252207" y="0"/>
                  </a:cubicBezTo>
                  <a:lnTo>
                    <a:pt x="9252207" y="751172"/>
                  </a:lnTo>
                  <a:cubicBezTo>
                    <a:pt x="9252207" y="781652"/>
                    <a:pt x="9226807" y="807052"/>
                    <a:pt x="9196328" y="807052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6" name="Freeform 6"/>
            <p:cNvSpPr/>
            <p:nvPr/>
          </p:nvSpPr>
          <p:spPr>
            <a:xfrm>
              <a:off x="12700" y="12700"/>
              <a:ext cx="9283957" cy="840072"/>
            </a:xfrm>
            <a:custGeom>
              <a:avLst/>
              <a:gdLst/>
              <a:ahLst/>
              <a:cxnLst/>
              <a:rect l="l" t="t" r="r" b="b"/>
              <a:pathLst>
                <a:path w="9283957" h="840072">
                  <a:moveTo>
                    <a:pt x="43180" y="840072"/>
                  </a:moveTo>
                  <a:lnTo>
                    <a:pt x="9240778" y="840072"/>
                  </a:lnTo>
                  <a:cubicBezTo>
                    <a:pt x="9264907" y="840072"/>
                    <a:pt x="9283957" y="821022"/>
                    <a:pt x="9283957" y="796892"/>
                  </a:cubicBezTo>
                  <a:lnTo>
                    <a:pt x="9283957" y="43180"/>
                  </a:lnTo>
                  <a:cubicBezTo>
                    <a:pt x="9283957" y="19050"/>
                    <a:pt x="9264907" y="0"/>
                    <a:pt x="924077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796892"/>
                  </a:lnTo>
                  <a:cubicBezTo>
                    <a:pt x="0" y="821022"/>
                    <a:pt x="19050" y="840072"/>
                    <a:pt x="43180" y="84007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9351268" cy="908652"/>
            </a:xfrm>
            <a:custGeom>
              <a:avLst/>
              <a:gdLst/>
              <a:ahLst/>
              <a:cxnLst/>
              <a:rect l="l" t="t" r="r" b="b"/>
              <a:pathLst>
                <a:path w="9351268" h="908652">
                  <a:moveTo>
                    <a:pt x="9308088" y="44450"/>
                  </a:moveTo>
                  <a:cubicBezTo>
                    <a:pt x="9303007" y="19050"/>
                    <a:pt x="9280148" y="0"/>
                    <a:pt x="925347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09592"/>
                  </a:lnTo>
                  <a:cubicBezTo>
                    <a:pt x="0" y="836262"/>
                    <a:pt x="17780" y="857852"/>
                    <a:pt x="43180" y="864202"/>
                  </a:cubicBezTo>
                  <a:cubicBezTo>
                    <a:pt x="48260" y="889602"/>
                    <a:pt x="71120" y="908652"/>
                    <a:pt x="97790" y="908652"/>
                  </a:cubicBezTo>
                  <a:lnTo>
                    <a:pt x="9295388" y="908652"/>
                  </a:lnTo>
                  <a:cubicBezTo>
                    <a:pt x="9325868" y="908652"/>
                    <a:pt x="9351268" y="883252"/>
                    <a:pt x="9351268" y="852772"/>
                  </a:cubicBezTo>
                  <a:lnTo>
                    <a:pt x="9351268" y="99060"/>
                  </a:lnTo>
                  <a:cubicBezTo>
                    <a:pt x="9351268" y="72390"/>
                    <a:pt x="9333488" y="50800"/>
                    <a:pt x="9308088" y="44450"/>
                  </a:cubicBezTo>
                  <a:close/>
                  <a:moveTo>
                    <a:pt x="12700" y="809592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9253478" y="12700"/>
                  </a:lnTo>
                  <a:cubicBezTo>
                    <a:pt x="9277607" y="12700"/>
                    <a:pt x="9296657" y="31750"/>
                    <a:pt x="9296657" y="55880"/>
                  </a:cubicBezTo>
                  <a:lnTo>
                    <a:pt x="9296657" y="809592"/>
                  </a:lnTo>
                  <a:cubicBezTo>
                    <a:pt x="9296657" y="833722"/>
                    <a:pt x="9277607" y="852772"/>
                    <a:pt x="9253478" y="852772"/>
                  </a:cubicBezTo>
                  <a:lnTo>
                    <a:pt x="55880" y="852772"/>
                  </a:lnTo>
                  <a:cubicBezTo>
                    <a:pt x="31750" y="852772"/>
                    <a:pt x="12700" y="833722"/>
                    <a:pt x="12700" y="809592"/>
                  </a:cubicBezTo>
                  <a:close/>
                  <a:moveTo>
                    <a:pt x="9338568" y="852772"/>
                  </a:moveTo>
                  <a:cubicBezTo>
                    <a:pt x="9338568" y="876902"/>
                    <a:pt x="9319518" y="895952"/>
                    <a:pt x="9295388" y="895952"/>
                  </a:cubicBezTo>
                  <a:lnTo>
                    <a:pt x="97790" y="895952"/>
                  </a:lnTo>
                  <a:cubicBezTo>
                    <a:pt x="78740" y="895952"/>
                    <a:pt x="62230" y="883252"/>
                    <a:pt x="57150" y="865472"/>
                  </a:cubicBezTo>
                  <a:lnTo>
                    <a:pt x="9253478" y="865472"/>
                  </a:lnTo>
                  <a:cubicBezTo>
                    <a:pt x="9283957" y="865472"/>
                    <a:pt x="9309357" y="840072"/>
                    <a:pt x="9309357" y="809592"/>
                  </a:cubicBezTo>
                  <a:lnTo>
                    <a:pt x="9309357" y="58420"/>
                  </a:lnTo>
                  <a:cubicBezTo>
                    <a:pt x="9325868" y="64770"/>
                    <a:pt x="9338568" y="80010"/>
                    <a:pt x="9338568" y="99060"/>
                  </a:cubicBezTo>
                  <a:lnTo>
                    <a:pt x="9338568" y="852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9687378" y="1961006"/>
            <a:ext cx="8265604" cy="8251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13"/>
              </a:lnSpc>
            </a:pPr>
            <a:r>
              <a:rPr lang="en-US" sz="388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Trends (mostly)</a:t>
            </a:r>
          </a:p>
          <a:p>
            <a:pPr algn="l">
              <a:lnSpc>
                <a:spcPts val="4113"/>
              </a:lnSpc>
            </a:pPr>
            <a:endParaRPr lang="en-US" sz="3880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Family forest owners (inherit forest from their parents)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Non-professionals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Living in cities 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Varied profiles &amp; expectations : wood production, gaming, carbon, biodiversity, soils...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Impacts of digital social networks “debates” 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97735" y="394909"/>
            <a:ext cx="9966565" cy="7212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Private forest ownership in FR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07000" y="324245"/>
            <a:ext cx="10280934" cy="998634"/>
            <a:chOff x="0" y="0"/>
            <a:chExt cx="9500729" cy="922849"/>
          </a:xfrm>
        </p:grpSpPr>
        <p:sp>
          <p:nvSpPr>
            <p:cNvPr id="3" name="Freeform 3"/>
            <p:cNvSpPr/>
            <p:nvPr/>
          </p:nvSpPr>
          <p:spPr>
            <a:xfrm>
              <a:off x="57150" y="58420"/>
              <a:ext cx="9430879" cy="851729"/>
            </a:xfrm>
            <a:custGeom>
              <a:avLst/>
              <a:gdLst/>
              <a:ahLst/>
              <a:cxnLst/>
              <a:rect l="l" t="t" r="r" b="b"/>
              <a:pathLst>
                <a:path w="9430879" h="851729">
                  <a:moveTo>
                    <a:pt x="9345788" y="821249"/>
                  </a:moveTo>
                  <a:lnTo>
                    <a:pt x="0" y="821249"/>
                  </a:lnTo>
                  <a:cubicBezTo>
                    <a:pt x="5080" y="839029"/>
                    <a:pt x="21590" y="851729"/>
                    <a:pt x="40640" y="851729"/>
                  </a:cubicBezTo>
                  <a:lnTo>
                    <a:pt x="9387698" y="851729"/>
                  </a:lnTo>
                  <a:cubicBezTo>
                    <a:pt x="9411829" y="851729"/>
                    <a:pt x="9430879" y="832679"/>
                    <a:pt x="9430879" y="808549"/>
                  </a:cubicBezTo>
                  <a:lnTo>
                    <a:pt x="9430879" y="40640"/>
                  </a:lnTo>
                  <a:cubicBezTo>
                    <a:pt x="9430879" y="21590"/>
                    <a:pt x="9418179" y="6350"/>
                    <a:pt x="9401669" y="0"/>
                  </a:cubicBezTo>
                  <a:lnTo>
                    <a:pt x="9401669" y="765369"/>
                  </a:lnTo>
                  <a:cubicBezTo>
                    <a:pt x="9401669" y="795849"/>
                    <a:pt x="9376269" y="821249"/>
                    <a:pt x="9345788" y="821249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700" y="12700"/>
              <a:ext cx="9433419" cy="854269"/>
            </a:xfrm>
            <a:custGeom>
              <a:avLst/>
              <a:gdLst/>
              <a:ahLst/>
              <a:cxnLst/>
              <a:rect l="l" t="t" r="r" b="b"/>
              <a:pathLst>
                <a:path w="9433419" h="854269">
                  <a:moveTo>
                    <a:pt x="43180" y="854269"/>
                  </a:moveTo>
                  <a:lnTo>
                    <a:pt x="9390238" y="854269"/>
                  </a:lnTo>
                  <a:cubicBezTo>
                    <a:pt x="9414369" y="854269"/>
                    <a:pt x="9433419" y="835219"/>
                    <a:pt x="9433419" y="811089"/>
                  </a:cubicBezTo>
                  <a:lnTo>
                    <a:pt x="9433419" y="43180"/>
                  </a:lnTo>
                  <a:cubicBezTo>
                    <a:pt x="9433419" y="19050"/>
                    <a:pt x="9414369" y="0"/>
                    <a:pt x="939023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811089"/>
                  </a:lnTo>
                  <a:cubicBezTo>
                    <a:pt x="0" y="835219"/>
                    <a:pt x="19050" y="854269"/>
                    <a:pt x="43180" y="854269"/>
                  </a:cubicBez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5" name="Freeform 5"/>
            <p:cNvSpPr/>
            <p:nvPr/>
          </p:nvSpPr>
          <p:spPr>
            <a:xfrm>
              <a:off x="0" y="0"/>
              <a:ext cx="9500729" cy="922849"/>
            </a:xfrm>
            <a:custGeom>
              <a:avLst/>
              <a:gdLst/>
              <a:ahLst/>
              <a:cxnLst/>
              <a:rect l="l" t="t" r="r" b="b"/>
              <a:pathLst>
                <a:path w="9500729" h="922849">
                  <a:moveTo>
                    <a:pt x="9457548" y="44450"/>
                  </a:moveTo>
                  <a:cubicBezTo>
                    <a:pt x="9452469" y="19050"/>
                    <a:pt x="9429608" y="0"/>
                    <a:pt x="940293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23789"/>
                  </a:lnTo>
                  <a:cubicBezTo>
                    <a:pt x="0" y="850459"/>
                    <a:pt x="17780" y="872049"/>
                    <a:pt x="43180" y="878399"/>
                  </a:cubicBezTo>
                  <a:cubicBezTo>
                    <a:pt x="48260" y="903799"/>
                    <a:pt x="71120" y="922849"/>
                    <a:pt x="97790" y="922849"/>
                  </a:cubicBezTo>
                  <a:lnTo>
                    <a:pt x="9444848" y="922849"/>
                  </a:lnTo>
                  <a:cubicBezTo>
                    <a:pt x="9475329" y="922849"/>
                    <a:pt x="9500729" y="897449"/>
                    <a:pt x="9500729" y="866969"/>
                  </a:cubicBezTo>
                  <a:lnTo>
                    <a:pt x="9500729" y="99060"/>
                  </a:lnTo>
                  <a:cubicBezTo>
                    <a:pt x="9500729" y="72390"/>
                    <a:pt x="9482948" y="50800"/>
                    <a:pt x="9457548" y="44450"/>
                  </a:cubicBezTo>
                  <a:close/>
                  <a:moveTo>
                    <a:pt x="12700" y="823789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9402938" y="12700"/>
                  </a:lnTo>
                  <a:cubicBezTo>
                    <a:pt x="9427069" y="12700"/>
                    <a:pt x="9446119" y="31750"/>
                    <a:pt x="9446119" y="55880"/>
                  </a:cubicBezTo>
                  <a:lnTo>
                    <a:pt x="9446119" y="823789"/>
                  </a:lnTo>
                  <a:cubicBezTo>
                    <a:pt x="9446119" y="847919"/>
                    <a:pt x="9427069" y="866969"/>
                    <a:pt x="9402938" y="866969"/>
                  </a:cubicBezTo>
                  <a:lnTo>
                    <a:pt x="55880" y="866969"/>
                  </a:lnTo>
                  <a:cubicBezTo>
                    <a:pt x="31750" y="866969"/>
                    <a:pt x="12700" y="847919"/>
                    <a:pt x="12700" y="823789"/>
                  </a:cubicBezTo>
                  <a:close/>
                  <a:moveTo>
                    <a:pt x="9488029" y="866969"/>
                  </a:moveTo>
                  <a:cubicBezTo>
                    <a:pt x="9488029" y="891099"/>
                    <a:pt x="9468979" y="910149"/>
                    <a:pt x="9444848" y="910149"/>
                  </a:cubicBezTo>
                  <a:lnTo>
                    <a:pt x="97790" y="910149"/>
                  </a:lnTo>
                  <a:cubicBezTo>
                    <a:pt x="78740" y="910149"/>
                    <a:pt x="62230" y="897449"/>
                    <a:pt x="57150" y="879669"/>
                  </a:cubicBezTo>
                  <a:lnTo>
                    <a:pt x="9402938" y="879669"/>
                  </a:lnTo>
                  <a:cubicBezTo>
                    <a:pt x="9433419" y="879669"/>
                    <a:pt x="9458819" y="854269"/>
                    <a:pt x="9458819" y="823789"/>
                  </a:cubicBezTo>
                  <a:lnTo>
                    <a:pt x="9458819" y="58420"/>
                  </a:lnTo>
                  <a:cubicBezTo>
                    <a:pt x="9475329" y="64770"/>
                    <a:pt x="9488029" y="80010"/>
                    <a:pt x="9488029" y="99060"/>
                  </a:cubicBezTo>
                  <a:lnTo>
                    <a:pt x="9488029" y="86696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6" name="Freeform 6"/>
          <p:cNvSpPr/>
          <p:nvPr/>
        </p:nvSpPr>
        <p:spPr>
          <a:xfrm>
            <a:off x="638892" y="2941132"/>
            <a:ext cx="1771291" cy="928024"/>
          </a:xfrm>
          <a:custGeom>
            <a:avLst/>
            <a:gdLst/>
            <a:ahLst/>
            <a:cxnLst/>
            <a:rect l="l" t="t" r="r" b="b"/>
            <a:pathLst>
              <a:path w="1771291" h="928024">
                <a:moveTo>
                  <a:pt x="0" y="0"/>
                </a:moveTo>
                <a:lnTo>
                  <a:pt x="1771291" y="0"/>
                </a:lnTo>
                <a:lnTo>
                  <a:pt x="1771291" y="928024"/>
                </a:lnTo>
                <a:lnTo>
                  <a:pt x="0" y="928024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7" name="Freeform 7"/>
          <p:cNvSpPr/>
          <p:nvPr/>
        </p:nvSpPr>
        <p:spPr>
          <a:xfrm>
            <a:off x="2891895" y="2943250"/>
            <a:ext cx="2357317" cy="928024"/>
          </a:xfrm>
          <a:custGeom>
            <a:avLst/>
            <a:gdLst/>
            <a:ahLst/>
            <a:cxnLst/>
            <a:rect l="l" t="t" r="r" b="b"/>
            <a:pathLst>
              <a:path w="2357317" h="928024">
                <a:moveTo>
                  <a:pt x="0" y="0"/>
                </a:moveTo>
                <a:lnTo>
                  <a:pt x="2357317" y="0"/>
                </a:lnTo>
                <a:lnTo>
                  <a:pt x="2357317" y="928024"/>
                </a:lnTo>
                <a:lnTo>
                  <a:pt x="0" y="92802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8" name="Freeform 8"/>
          <p:cNvSpPr/>
          <p:nvPr/>
        </p:nvSpPr>
        <p:spPr>
          <a:xfrm>
            <a:off x="3145726" y="4273281"/>
            <a:ext cx="1849654" cy="985069"/>
          </a:xfrm>
          <a:custGeom>
            <a:avLst/>
            <a:gdLst/>
            <a:ahLst/>
            <a:cxnLst/>
            <a:rect l="l" t="t" r="r" b="b"/>
            <a:pathLst>
              <a:path w="1849654" h="985069">
                <a:moveTo>
                  <a:pt x="0" y="0"/>
                </a:moveTo>
                <a:lnTo>
                  <a:pt x="1849654" y="0"/>
                </a:lnTo>
                <a:lnTo>
                  <a:pt x="1849654" y="985069"/>
                </a:lnTo>
                <a:lnTo>
                  <a:pt x="0" y="985069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9" name="Freeform 9"/>
          <p:cNvSpPr/>
          <p:nvPr/>
        </p:nvSpPr>
        <p:spPr>
          <a:xfrm>
            <a:off x="944849" y="5662475"/>
            <a:ext cx="1159377" cy="1120851"/>
          </a:xfrm>
          <a:custGeom>
            <a:avLst/>
            <a:gdLst/>
            <a:ahLst/>
            <a:cxnLst/>
            <a:rect l="l" t="t" r="r" b="b"/>
            <a:pathLst>
              <a:path w="1159377" h="1120851">
                <a:moveTo>
                  <a:pt x="0" y="0"/>
                </a:moveTo>
                <a:lnTo>
                  <a:pt x="1159377" y="0"/>
                </a:lnTo>
                <a:lnTo>
                  <a:pt x="1159377" y="1120851"/>
                </a:lnTo>
                <a:lnTo>
                  <a:pt x="0" y="1120851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0" name="Freeform 10"/>
          <p:cNvSpPr/>
          <p:nvPr/>
        </p:nvSpPr>
        <p:spPr>
          <a:xfrm>
            <a:off x="3353484" y="5662475"/>
            <a:ext cx="1434139" cy="1120851"/>
          </a:xfrm>
          <a:custGeom>
            <a:avLst/>
            <a:gdLst/>
            <a:ahLst/>
            <a:cxnLst/>
            <a:rect l="l" t="t" r="r" b="b"/>
            <a:pathLst>
              <a:path w="1434139" h="1120851">
                <a:moveTo>
                  <a:pt x="0" y="0"/>
                </a:moveTo>
                <a:lnTo>
                  <a:pt x="1434139" y="0"/>
                </a:lnTo>
                <a:lnTo>
                  <a:pt x="1434139" y="1120851"/>
                </a:lnTo>
                <a:lnTo>
                  <a:pt x="0" y="1120851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1" name="Freeform 11"/>
          <p:cNvSpPr/>
          <p:nvPr/>
        </p:nvSpPr>
        <p:spPr>
          <a:xfrm>
            <a:off x="5739541" y="5885338"/>
            <a:ext cx="2579327" cy="779631"/>
          </a:xfrm>
          <a:custGeom>
            <a:avLst/>
            <a:gdLst/>
            <a:ahLst/>
            <a:cxnLst/>
            <a:rect l="l" t="t" r="r" b="b"/>
            <a:pathLst>
              <a:path w="2579327" h="779631">
                <a:moveTo>
                  <a:pt x="0" y="0"/>
                </a:moveTo>
                <a:lnTo>
                  <a:pt x="2579327" y="0"/>
                </a:lnTo>
                <a:lnTo>
                  <a:pt x="2579327" y="779631"/>
                </a:lnTo>
                <a:lnTo>
                  <a:pt x="0" y="779631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2" name="Freeform 12"/>
          <p:cNvSpPr/>
          <p:nvPr/>
        </p:nvSpPr>
        <p:spPr>
          <a:xfrm>
            <a:off x="3283241" y="7329643"/>
            <a:ext cx="1574624" cy="1345165"/>
          </a:xfrm>
          <a:custGeom>
            <a:avLst/>
            <a:gdLst/>
            <a:ahLst/>
            <a:cxnLst/>
            <a:rect l="l" t="t" r="r" b="b"/>
            <a:pathLst>
              <a:path w="1574624" h="1345165">
                <a:moveTo>
                  <a:pt x="0" y="0"/>
                </a:moveTo>
                <a:lnTo>
                  <a:pt x="1574625" y="0"/>
                </a:lnTo>
                <a:lnTo>
                  <a:pt x="1574625" y="1345164"/>
                </a:lnTo>
                <a:lnTo>
                  <a:pt x="0" y="1345164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3" name="Freeform 13"/>
          <p:cNvSpPr/>
          <p:nvPr/>
        </p:nvSpPr>
        <p:spPr>
          <a:xfrm>
            <a:off x="928220" y="7228416"/>
            <a:ext cx="1192634" cy="1321557"/>
          </a:xfrm>
          <a:custGeom>
            <a:avLst/>
            <a:gdLst/>
            <a:ahLst/>
            <a:cxnLst/>
            <a:rect l="l" t="t" r="r" b="b"/>
            <a:pathLst>
              <a:path w="1192634" h="1321557">
                <a:moveTo>
                  <a:pt x="0" y="0"/>
                </a:moveTo>
                <a:lnTo>
                  <a:pt x="1192635" y="0"/>
                </a:lnTo>
                <a:lnTo>
                  <a:pt x="1192635" y="1321557"/>
                </a:lnTo>
                <a:lnTo>
                  <a:pt x="0" y="1321557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4" name="Freeform 14"/>
          <p:cNvSpPr/>
          <p:nvPr/>
        </p:nvSpPr>
        <p:spPr>
          <a:xfrm>
            <a:off x="5739541" y="7452503"/>
            <a:ext cx="2579327" cy="835986"/>
          </a:xfrm>
          <a:custGeom>
            <a:avLst/>
            <a:gdLst/>
            <a:ahLst/>
            <a:cxnLst/>
            <a:rect l="l" t="t" r="r" b="b"/>
            <a:pathLst>
              <a:path w="2579327" h="835986">
                <a:moveTo>
                  <a:pt x="0" y="0"/>
                </a:moveTo>
                <a:lnTo>
                  <a:pt x="2579327" y="0"/>
                </a:lnTo>
                <a:lnTo>
                  <a:pt x="2579327" y="835986"/>
                </a:lnTo>
                <a:lnTo>
                  <a:pt x="0" y="835986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5" name="Freeform 15"/>
          <p:cNvSpPr/>
          <p:nvPr/>
        </p:nvSpPr>
        <p:spPr>
          <a:xfrm>
            <a:off x="5760115" y="4552171"/>
            <a:ext cx="2538178" cy="650408"/>
          </a:xfrm>
          <a:custGeom>
            <a:avLst/>
            <a:gdLst/>
            <a:ahLst/>
            <a:cxnLst/>
            <a:rect l="l" t="t" r="r" b="b"/>
            <a:pathLst>
              <a:path w="2538178" h="650408">
                <a:moveTo>
                  <a:pt x="0" y="0"/>
                </a:moveTo>
                <a:lnTo>
                  <a:pt x="2538178" y="0"/>
                </a:lnTo>
                <a:lnTo>
                  <a:pt x="2538178" y="650408"/>
                </a:lnTo>
                <a:lnTo>
                  <a:pt x="0" y="650408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6" name="Freeform 16"/>
          <p:cNvSpPr/>
          <p:nvPr/>
        </p:nvSpPr>
        <p:spPr>
          <a:xfrm>
            <a:off x="458105" y="4029721"/>
            <a:ext cx="1952078" cy="1354442"/>
          </a:xfrm>
          <a:custGeom>
            <a:avLst/>
            <a:gdLst/>
            <a:ahLst/>
            <a:cxnLst/>
            <a:rect l="l" t="t" r="r" b="b"/>
            <a:pathLst>
              <a:path w="1952078" h="1354442">
                <a:moveTo>
                  <a:pt x="0" y="0"/>
                </a:moveTo>
                <a:lnTo>
                  <a:pt x="1952078" y="0"/>
                </a:lnTo>
                <a:lnTo>
                  <a:pt x="1952078" y="1354441"/>
                </a:lnTo>
                <a:lnTo>
                  <a:pt x="0" y="1354441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7" name="Freeform 17"/>
          <p:cNvSpPr/>
          <p:nvPr/>
        </p:nvSpPr>
        <p:spPr>
          <a:xfrm>
            <a:off x="6692439" y="2539989"/>
            <a:ext cx="1111713" cy="1489732"/>
          </a:xfrm>
          <a:custGeom>
            <a:avLst/>
            <a:gdLst/>
            <a:ahLst/>
            <a:cxnLst/>
            <a:rect l="l" t="t" r="r" b="b"/>
            <a:pathLst>
              <a:path w="1111713" h="1489732">
                <a:moveTo>
                  <a:pt x="0" y="0"/>
                </a:moveTo>
                <a:lnTo>
                  <a:pt x="1111712" y="0"/>
                </a:lnTo>
                <a:lnTo>
                  <a:pt x="1111712" y="1489732"/>
                </a:lnTo>
                <a:lnTo>
                  <a:pt x="0" y="1489732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8" name="TextBox 18"/>
          <p:cNvSpPr txBox="1"/>
          <p:nvPr/>
        </p:nvSpPr>
        <p:spPr>
          <a:xfrm>
            <a:off x="797735" y="394909"/>
            <a:ext cx="10090200" cy="721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12 french forestry cooperatives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318868" y="1526029"/>
            <a:ext cx="10041343" cy="9280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“We bring together forest private owners and support them with a global offer to make them active participants in the sustainable management of their forests”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Same 3 services for all :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Management advices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Purchasing center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Wood sales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National coverage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Democratic rules (decision process, transparency, “1 person, 1 voice”...) 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Global solutions/services for PO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07000" y="324245"/>
            <a:ext cx="10280934" cy="998634"/>
            <a:chOff x="0" y="0"/>
            <a:chExt cx="9500729" cy="922849"/>
          </a:xfrm>
        </p:grpSpPr>
        <p:sp>
          <p:nvSpPr>
            <p:cNvPr id="3" name="Freeform 3"/>
            <p:cNvSpPr/>
            <p:nvPr/>
          </p:nvSpPr>
          <p:spPr>
            <a:xfrm>
              <a:off x="57150" y="58420"/>
              <a:ext cx="9430879" cy="851729"/>
            </a:xfrm>
            <a:custGeom>
              <a:avLst/>
              <a:gdLst/>
              <a:ahLst/>
              <a:cxnLst/>
              <a:rect l="l" t="t" r="r" b="b"/>
              <a:pathLst>
                <a:path w="9430879" h="851729">
                  <a:moveTo>
                    <a:pt x="9345788" y="821249"/>
                  </a:moveTo>
                  <a:lnTo>
                    <a:pt x="0" y="821249"/>
                  </a:lnTo>
                  <a:cubicBezTo>
                    <a:pt x="5080" y="839029"/>
                    <a:pt x="21590" y="851729"/>
                    <a:pt x="40640" y="851729"/>
                  </a:cubicBezTo>
                  <a:lnTo>
                    <a:pt x="9387698" y="851729"/>
                  </a:lnTo>
                  <a:cubicBezTo>
                    <a:pt x="9411829" y="851729"/>
                    <a:pt x="9430879" y="832679"/>
                    <a:pt x="9430879" y="808549"/>
                  </a:cubicBezTo>
                  <a:lnTo>
                    <a:pt x="9430879" y="40640"/>
                  </a:lnTo>
                  <a:cubicBezTo>
                    <a:pt x="9430879" y="21590"/>
                    <a:pt x="9418179" y="6350"/>
                    <a:pt x="9401669" y="0"/>
                  </a:cubicBezTo>
                  <a:lnTo>
                    <a:pt x="9401669" y="765369"/>
                  </a:lnTo>
                  <a:cubicBezTo>
                    <a:pt x="9401669" y="795849"/>
                    <a:pt x="9376269" y="821249"/>
                    <a:pt x="9345788" y="821249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700" y="12700"/>
              <a:ext cx="9433419" cy="854269"/>
            </a:xfrm>
            <a:custGeom>
              <a:avLst/>
              <a:gdLst/>
              <a:ahLst/>
              <a:cxnLst/>
              <a:rect l="l" t="t" r="r" b="b"/>
              <a:pathLst>
                <a:path w="9433419" h="854269">
                  <a:moveTo>
                    <a:pt x="43180" y="854269"/>
                  </a:moveTo>
                  <a:lnTo>
                    <a:pt x="9390238" y="854269"/>
                  </a:lnTo>
                  <a:cubicBezTo>
                    <a:pt x="9414369" y="854269"/>
                    <a:pt x="9433419" y="835219"/>
                    <a:pt x="9433419" y="811089"/>
                  </a:cubicBezTo>
                  <a:lnTo>
                    <a:pt x="9433419" y="43180"/>
                  </a:lnTo>
                  <a:cubicBezTo>
                    <a:pt x="9433419" y="19050"/>
                    <a:pt x="9414369" y="0"/>
                    <a:pt x="939023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811089"/>
                  </a:lnTo>
                  <a:cubicBezTo>
                    <a:pt x="0" y="835219"/>
                    <a:pt x="19050" y="854269"/>
                    <a:pt x="43180" y="854269"/>
                  </a:cubicBez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5" name="Freeform 5"/>
            <p:cNvSpPr/>
            <p:nvPr/>
          </p:nvSpPr>
          <p:spPr>
            <a:xfrm>
              <a:off x="0" y="0"/>
              <a:ext cx="9500729" cy="922849"/>
            </a:xfrm>
            <a:custGeom>
              <a:avLst/>
              <a:gdLst/>
              <a:ahLst/>
              <a:cxnLst/>
              <a:rect l="l" t="t" r="r" b="b"/>
              <a:pathLst>
                <a:path w="9500729" h="922849">
                  <a:moveTo>
                    <a:pt x="9457548" y="44450"/>
                  </a:moveTo>
                  <a:cubicBezTo>
                    <a:pt x="9452469" y="19050"/>
                    <a:pt x="9429608" y="0"/>
                    <a:pt x="940293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23789"/>
                  </a:lnTo>
                  <a:cubicBezTo>
                    <a:pt x="0" y="850459"/>
                    <a:pt x="17780" y="872049"/>
                    <a:pt x="43180" y="878399"/>
                  </a:cubicBezTo>
                  <a:cubicBezTo>
                    <a:pt x="48260" y="903799"/>
                    <a:pt x="71120" y="922849"/>
                    <a:pt x="97790" y="922849"/>
                  </a:cubicBezTo>
                  <a:lnTo>
                    <a:pt x="9444848" y="922849"/>
                  </a:lnTo>
                  <a:cubicBezTo>
                    <a:pt x="9475329" y="922849"/>
                    <a:pt x="9500729" y="897449"/>
                    <a:pt x="9500729" y="866969"/>
                  </a:cubicBezTo>
                  <a:lnTo>
                    <a:pt x="9500729" y="99060"/>
                  </a:lnTo>
                  <a:cubicBezTo>
                    <a:pt x="9500729" y="72390"/>
                    <a:pt x="9482948" y="50800"/>
                    <a:pt x="9457548" y="44450"/>
                  </a:cubicBezTo>
                  <a:close/>
                  <a:moveTo>
                    <a:pt x="12700" y="823789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9402938" y="12700"/>
                  </a:lnTo>
                  <a:cubicBezTo>
                    <a:pt x="9427069" y="12700"/>
                    <a:pt x="9446119" y="31750"/>
                    <a:pt x="9446119" y="55880"/>
                  </a:cubicBezTo>
                  <a:lnTo>
                    <a:pt x="9446119" y="823789"/>
                  </a:lnTo>
                  <a:cubicBezTo>
                    <a:pt x="9446119" y="847919"/>
                    <a:pt x="9427069" y="866969"/>
                    <a:pt x="9402938" y="866969"/>
                  </a:cubicBezTo>
                  <a:lnTo>
                    <a:pt x="55880" y="866969"/>
                  </a:lnTo>
                  <a:cubicBezTo>
                    <a:pt x="31750" y="866969"/>
                    <a:pt x="12700" y="847919"/>
                    <a:pt x="12700" y="823789"/>
                  </a:cubicBezTo>
                  <a:close/>
                  <a:moveTo>
                    <a:pt x="9488029" y="866969"/>
                  </a:moveTo>
                  <a:cubicBezTo>
                    <a:pt x="9488029" y="891099"/>
                    <a:pt x="9468979" y="910149"/>
                    <a:pt x="9444848" y="910149"/>
                  </a:cubicBezTo>
                  <a:lnTo>
                    <a:pt x="97790" y="910149"/>
                  </a:lnTo>
                  <a:cubicBezTo>
                    <a:pt x="78740" y="910149"/>
                    <a:pt x="62230" y="897449"/>
                    <a:pt x="57150" y="879669"/>
                  </a:cubicBezTo>
                  <a:lnTo>
                    <a:pt x="9402938" y="879669"/>
                  </a:lnTo>
                  <a:cubicBezTo>
                    <a:pt x="9433419" y="879669"/>
                    <a:pt x="9458819" y="854269"/>
                    <a:pt x="9458819" y="823789"/>
                  </a:cubicBezTo>
                  <a:lnTo>
                    <a:pt x="9458819" y="58420"/>
                  </a:lnTo>
                  <a:cubicBezTo>
                    <a:pt x="9475329" y="64770"/>
                    <a:pt x="9488029" y="80010"/>
                    <a:pt x="9488029" y="99060"/>
                  </a:cubicBezTo>
                  <a:lnTo>
                    <a:pt x="9488029" y="86696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6" name="Freeform 6"/>
          <p:cNvSpPr/>
          <p:nvPr/>
        </p:nvSpPr>
        <p:spPr>
          <a:xfrm>
            <a:off x="10306409" y="2656564"/>
            <a:ext cx="1771291" cy="928024"/>
          </a:xfrm>
          <a:custGeom>
            <a:avLst/>
            <a:gdLst/>
            <a:ahLst/>
            <a:cxnLst/>
            <a:rect l="l" t="t" r="r" b="b"/>
            <a:pathLst>
              <a:path w="1771291" h="928024">
                <a:moveTo>
                  <a:pt x="0" y="0"/>
                </a:moveTo>
                <a:lnTo>
                  <a:pt x="1771291" y="0"/>
                </a:lnTo>
                <a:lnTo>
                  <a:pt x="1771291" y="928024"/>
                </a:lnTo>
                <a:lnTo>
                  <a:pt x="0" y="928024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7" name="Freeform 7"/>
          <p:cNvSpPr/>
          <p:nvPr/>
        </p:nvSpPr>
        <p:spPr>
          <a:xfrm>
            <a:off x="12559412" y="2658682"/>
            <a:ext cx="2357317" cy="928024"/>
          </a:xfrm>
          <a:custGeom>
            <a:avLst/>
            <a:gdLst/>
            <a:ahLst/>
            <a:cxnLst/>
            <a:rect l="l" t="t" r="r" b="b"/>
            <a:pathLst>
              <a:path w="2357317" h="928024">
                <a:moveTo>
                  <a:pt x="0" y="0"/>
                </a:moveTo>
                <a:lnTo>
                  <a:pt x="2357317" y="0"/>
                </a:lnTo>
                <a:lnTo>
                  <a:pt x="2357317" y="928024"/>
                </a:lnTo>
                <a:lnTo>
                  <a:pt x="0" y="92802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8" name="Freeform 8"/>
          <p:cNvSpPr/>
          <p:nvPr/>
        </p:nvSpPr>
        <p:spPr>
          <a:xfrm>
            <a:off x="12813244" y="3988713"/>
            <a:ext cx="1849654" cy="985069"/>
          </a:xfrm>
          <a:custGeom>
            <a:avLst/>
            <a:gdLst/>
            <a:ahLst/>
            <a:cxnLst/>
            <a:rect l="l" t="t" r="r" b="b"/>
            <a:pathLst>
              <a:path w="1849654" h="985069">
                <a:moveTo>
                  <a:pt x="0" y="0"/>
                </a:moveTo>
                <a:lnTo>
                  <a:pt x="1849653" y="0"/>
                </a:lnTo>
                <a:lnTo>
                  <a:pt x="1849653" y="985069"/>
                </a:lnTo>
                <a:lnTo>
                  <a:pt x="0" y="985069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9" name="Freeform 9"/>
          <p:cNvSpPr/>
          <p:nvPr/>
        </p:nvSpPr>
        <p:spPr>
          <a:xfrm>
            <a:off x="10612366" y="5377907"/>
            <a:ext cx="1159377" cy="1120851"/>
          </a:xfrm>
          <a:custGeom>
            <a:avLst/>
            <a:gdLst/>
            <a:ahLst/>
            <a:cxnLst/>
            <a:rect l="l" t="t" r="r" b="b"/>
            <a:pathLst>
              <a:path w="1159377" h="1120851">
                <a:moveTo>
                  <a:pt x="0" y="0"/>
                </a:moveTo>
                <a:lnTo>
                  <a:pt x="1159377" y="0"/>
                </a:lnTo>
                <a:lnTo>
                  <a:pt x="1159377" y="1120851"/>
                </a:lnTo>
                <a:lnTo>
                  <a:pt x="0" y="1120851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0" name="Freeform 10"/>
          <p:cNvSpPr/>
          <p:nvPr/>
        </p:nvSpPr>
        <p:spPr>
          <a:xfrm>
            <a:off x="13021001" y="5377907"/>
            <a:ext cx="1434139" cy="1120851"/>
          </a:xfrm>
          <a:custGeom>
            <a:avLst/>
            <a:gdLst/>
            <a:ahLst/>
            <a:cxnLst/>
            <a:rect l="l" t="t" r="r" b="b"/>
            <a:pathLst>
              <a:path w="1434139" h="1120851">
                <a:moveTo>
                  <a:pt x="0" y="0"/>
                </a:moveTo>
                <a:lnTo>
                  <a:pt x="1434139" y="0"/>
                </a:lnTo>
                <a:lnTo>
                  <a:pt x="1434139" y="1120851"/>
                </a:lnTo>
                <a:lnTo>
                  <a:pt x="0" y="1120851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1" name="Freeform 11"/>
          <p:cNvSpPr/>
          <p:nvPr/>
        </p:nvSpPr>
        <p:spPr>
          <a:xfrm>
            <a:off x="15407058" y="5600770"/>
            <a:ext cx="2579327" cy="779631"/>
          </a:xfrm>
          <a:custGeom>
            <a:avLst/>
            <a:gdLst/>
            <a:ahLst/>
            <a:cxnLst/>
            <a:rect l="l" t="t" r="r" b="b"/>
            <a:pathLst>
              <a:path w="2579327" h="779631">
                <a:moveTo>
                  <a:pt x="0" y="0"/>
                </a:moveTo>
                <a:lnTo>
                  <a:pt x="2579327" y="0"/>
                </a:lnTo>
                <a:lnTo>
                  <a:pt x="2579327" y="779631"/>
                </a:lnTo>
                <a:lnTo>
                  <a:pt x="0" y="779631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2" name="Freeform 12"/>
          <p:cNvSpPr/>
          <p:nvPr/>
        </p:nvSpPr>
        <p:spPr>
          <a:xfrm>
            <a:off x="12950758" y="7045075"/>
            <a:ext cx="1574624" cy="1345165"/>
          </a:xfrm>
          <a:custGeom>
            <a:avLst/>
            <a:gdLst/>
            <a:ahLst/>
            <a:cxnLst/>
            <a:rect l="l" t="t" r="r" b="b"/>
            <a:pathLst>
              <a:path w="1574624" h="1345165">
                <a:moveTo>
                  <a:pt x="0" y="0"/>
                </a:moveTo>
                <a:lnTo>
                  <a:pt x="1574625" y="0"/>
                </a:lnTo>
                <a:lnTo>
                  <a:pt x="1574625" y="1345164"/>
                </a:lnTo>
                <a:lnTo>
                  <a:pt x="0" y="1345164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3" name="Freeform 13"/>
          <p:cNvSpPr/>
          <p:nvPr/>
        </p:nvSpPr>
        <p:spPr>
          <a:xfrm>
            <a:off x="10595737" y="6943848"/>
            <a:ext cx="1192634" cy="1321557"/>
          </a:xfrm>
          <a:custGeom>
            <a:avLst/>
            <a:gdLst/>
            <a:ahLst/>
            <a:cxnLst/>
            <a:rect l="l" t="t" r="r" b="b"/>
            <a:pathLst>
              <a:path w="1192634" h="1321557">
                <a:moveTo>
                  <a:pt x="0" y="0"/>
                </a:moveTo>
                <a:lnTo>
                  <a:pt x="1192635" y="0"/>
                </a:lnTo>
                <a:lnTo>
                  <a:pt x="1192635" y="1321557"/>
                </a:lnTo>
                <a:lnTo>
                  <a:pt x="0" y="1321557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4" name="Freeform 14"/>
          <p:cNvSpPr/>
          <p:nvPr/>
        </p:nvSpPr>
        <p:spPr>
          <a:xfrm>
            <a:off x="15407058" y="7167935"/>
            <a:ext cx="2579327" cy="835986"/>
          </a:xfrm>
          <a:custGeom>
            <a:avLst/>
            <a:gdLst/>
            <a:ahLst/>
            <a:cxnLst/>
            <a:rect l="l" t="t" r="r" b="b"/>
            <a:pathLst>
              <a:path w="2579327" h="835986">
                <a:moveTo>
                  <a:pt x="0" y="0"/>
                </a:moveTo>
                <a:lnTo>
                  <a:pt x="2579327" y="0"/>
                </a:lnTo>
                <a:lnTo>
                  <a:pt x="2579327" y="835986"/>
                </a:lnTo>
                <a:lnTo>
                  <a:pt x="0" y="835986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5" name="Freeform 15"/>
          <p:cNvSpPr/>
          <p:nvPr/>
        </p:nvSpPr>
        <p:spPr>
          <a:xfrm>
            <a:off x="15427633" y="4267604"/>
            <a:ext cx="2538178" cy="650408"/>
          </a:xfrm>
          <a:custGeom>
            <a:avLst/>
            <a:gdLst/>
            <a:ahLst/>
            <a:cxnLst/>
            <a:rect l="l" t="t" r="r" b="b"/>
            <a:pathLst>
              <a:path w="2538178" h="650408">
                <a:moveTo>
                  <a:pt x="0" y="0"/>
                </a:moveTo>
                <a:lnTo>
                  <a:pt x="2538177" y="0"/>
                </a:lnTo>
                <a:lnTo>
                  <a:pt x="2538177" y="650408"/>
                </a:lnTo>
                <a:lnTo>
                  <a:pt x="0" y="650408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6" name="Freeform 16"/>
          <p:cNvSpPr/>
          <p:nvPr/>
        </p:nvSpPr>
        <p:spPr>
          <a:xfrm>
            <a:off x="10125622" y="3745153"/>
            <a:ext cx="1952078" cy="1354442"/>
          </a:xfrm>
          <a:custGeom>
            <a:avLst/>
            <a:gdLst/>
            <a:ahLst/>
            <a:cxnLst/>
            <a:rect l="l" t="t" r="r" b="b"/>
            <a:pathLst>
              <a:path w="1952078" h="1354442">
                <a:moveTo>
                  <a:pt x="0" y="0"/>
                </a:moveTo>
                <a:lnTo>
                  <a:pt x="1952078" y="0"/>
                </a:lnTo>
                <a:lnTo>
                  <a:pt x="1952078" y="1354441"/>
                </a:lnTo>
                <a:lnTo>
                  <a:pt x="0" y="1354441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7" name="Freeform 17"/>
          <p:cNvSpPr/>
          <p:nvPr/>
        </p:nvSpPr>
        <p:spPr>
          <a:xfrm>
            <a:off x="16359956" y="2255421"/>
            <a:ext cx="1111713" cy="1489732"/>
          </a:xfrm>
          <a:custGeom>
            <a:avLst/>
            <a:gdLst/>
            <a:ahLst/>
            <a:cxnLst/>
            <a:rect l="l" t="t" r="r" b="b"/>
            <a:pathLst>
              <a:path w="1111713" h="1489732">
                <a:moveTo>
                  <a:pt x="0" y="0"/>
                </a:moveTo>
                <a:lnTo>
                  <a:pt x="1111712" y="0"/>
                </a:lnTo>
                <a:lnTo>
                  <a:pt x="1111712" y="1489732"/>
                </a:lnTo>
                <a:lnTo>
                  <a:pt x="0" y="1489732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8" name="TextBox 18"/>
          <p:cNvSpPr txBox="1"/>
          <p:nvPr/>
        </p:nvSpPr>
        <p:spPr>
          <a:xfrm>
            <a:off x="797735" y="394909"/>
            <a:ext cx="10090200" cy="7212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What we do for our sector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200553" y="1812083"/>
            <a:ext cx="8863763" cy="7721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96400" lvl="1" indent="-448200" algn="l">
              <a:lnSpc>
                <a:spcPts val="4401"/>
              </a:lnSpc>
              <a:buFont typeface="Arial"/>
              <a:buChar char="•"/>
            </a:pPr>
            <a:r>
              <a:rPr lang="en-US" sz="415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help PO to manage their forests </a:t>
            </a:r>
          </a:p>
          <a:p>
            <a:pPr algn="l">
              <a:lnSpc>
                <a:spcPts val="4401"/>
              </a:lnSpc>
            </a:pPr>
            <a:endParaRPr lang="en-US" sz="4151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96400" lvl="1" indent="-448200" algn="l">
              <a:lnSpc>
                <a:spcPts val="4401"/>
              </a:lnSpc>
              <a:buFont typeface="Arial"/>
              <a:buChar char="•"/>
            </a:pPr>
            <a:r>
              <a:rPr lang="en-US" sz="415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work for a competitive upstream/downstream sector (providers, contractors, clients)</a:t>
            </a:r>
          </a:p>
          <a:p>
            <a:pPr marL="1792799" lvl="2" indent="-597600" algn="l">
              <a:lnSpc>
                <a:spcPts val="4401"/>
              </a:lnSpc>
              <a:buFont typeface="Arial"/>
              <a:buChar char="⚬"/>
            </a:pPr>
            <a:r>
              <a:rPr lang="en-US" sz="415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structure the upstream market </a:t>
            </a:r>
          </a:p>
          <a:p>
            <a:pPr marL="1792799" lvl="2" indent="-597600" algn="l">
              <a:lnSpc>
                <a:spcPts val="4401"/>
              </a:lnSpc>
              <a:buFont typeface="Arial"/>
              <a:buChar char="⚬"/>
            </a:pPr>
            <a:r>
              <a:rPr lang="en-US" sz="415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Long term contracts</a:t>
            </a:r>
          </a:p>
          <a:p>
            <a:pPr algn="l">
              <a:lnSpc>
                <a:spcPts val="4401"/>
              </a:lnSpc>
            </a:pPr>
            <a:endParaRPr lang="en-US" sz="4151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96400" lvl="1" indent="-448200" algn="l">
              <a:lnSpc>
                <a:spcPts val="4401"/>
              </a:lnSpc>
              <a:buFont typeface="Arial"/>
              <a:buChar char="•"/>
            </a:pPr>
            <a:r>
              <a:rPr lang="en-US" sz="415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implement public policies in private forests</a:t>
            </a:r>
          </a:p>
          <a:p>
            <a:pPr algn="l">
              <a:lnSpc>
                <a:spcPts val="4401"/>
              </a:lnSpc>
            </a:pPr>
            <a:endParaRPr lang="en-US" sz="4151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07000" y="324245"/>
            <a:ext cx="10280934" cy="998634"/>
            <a:chOff x="0" y="0"/>
            <a:chExt cx="9500729" cy="922849"/>
          </a:xfrm>
        </p:grpSpPr>
        <p:sp>
          <p:nvSpPr>
            <p:cNvPr id="3" name="Freeform 3"/>
            <p:cNvSpPr/>
            <p:nvPr/>
          </p:nvSpPr>
          <p:spPr>
            <a:xfrm>
              <a:off x="57150" y="58420"/>
              <a:ext cx="9430879" cy="851729"/>
            </a:xfrm>
            <a:custGeom>
              <a:avLst/>
              <a:gdLst/>
              <a:ahLst/>
              <a:cxnLst/>
              <a:rect l="l" t="t" r="r" b="b"/>
              <a:pathLst>
                <a:path w="9430879" h="851729">
                  <a:moveTo>
                    <a:pt x="9345788" y="821249"/>
                  </a:moveTo>
                  <a:lnTo>
                    <a:pt x="0" y="821249"/>
                  </a:lnTo>
                  <a:cubicBezTo>
                    <a:pt x="5080" y="839029"/>
                    <a:pt x="21590" y="851729"/>
                    <a:pt x="40640" y="851729"/>
                  </a:cubicBezTo>
                  <a:lnTo>
                    <a:pt x="9387698" y="851729"/>
                  </a:lnTo>
                  <a:cubicBezTo>
                    <a:pt x="9411829" y="851729"/>
                    <a:pt x="9430879" y="832679"/>
                    <a:pt x="9430879" y="808549"/>
                  </a:cubicBezTo>
                  <a:lnTo>
                    <a:pt x="9430879" y="40640"/>
                  </a:lnTo>
                  <a:cubicBezTo>
                    <a:pt x="9430879" y="21590"/>
                    <a:pt x="9418179" y="6350"/>
                    <a:pt x="9401669" y="0"/>
                  </a:cubicBezTo>
                  <a:lnTo>
                    <a:pt x="9401669" y="765369"/>
                  </a:lnTo>
                  <a:cubicBezTo>
                    <a:pt x="9401669" y="795849"/>
                    <a:pt x="9376269" y="821249"/>
                    <a:pt x="9345788" y="821249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700" y="12700"/>
              <a:ext cx="9433419" cy="854269"/>
            </a:xfrm>
            <a:custGeom>
              <a:avLst/>
              <a:gdLst/>
              <a:ahLst/>
              <a:cxnLst/>
              <a:rect l="l" t="t" r="r" b="b"/>
              <a:pathLst>
                <a:path w="9433419" h="854269">
                  <a:moveTo>
                    <a:pt x="43180" y="854269"/>
                  </a:moveTo>
                  <a:lnTo>
                    <a:pt x="9390238" y="854269"/>
                  </a:lnTo>
                  <a:cubicBezTo>
                    <a:pt x="9414369" y="854269"/>
                    <a:pt x="9433419" y="835219"/>
                    <a:pt x="9433419" y="811089"/>
                  </a:cubicBezTo>
                  <a:lnTo>
                    <a:pt x="9433419" y="43180"/>
                  </a:lnTo>
                  <a:cubicBezTo>
                    <a:pt x="9433419" y="19050"/>
                    <a:pt x="9414369" y="0"/>
                    <a:pt x="939023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811089"/>
                  </a:lnTo>
                  <a:cubicBezTo>
                    <a:pt x="0" y="835219"/>
                    <a:pt x="19050" y="854269"/>
                    <a:pt x="43180" y="854269"/>
                  </a:cubicBez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5" name="Freeform 5"/>
            <p:cNvSpPr/>
            <p:nvPr/>
          </p:nvSpPr>
          <p:spPr>
            <a:xfrm>
              <a:off x="0" y="0"/>
              <a:ext cx="9500729" cy="922849"/>
            </a:xfrm>
            <a:custGeom>
              <a:avLst/>
              <a:gdLst/>
              <a:ahLst/>
              <a:cxnLst/>
              <a:rect l="l" t="t" r="r" b="b"/>
              <a:pathLst>
                <a:path w="9500729" h="922849">
                  <a:moveTo>
                    <a:pt x="9457548" y="44450"/>
                  </a:moveTo>
                  <a:cubicBezTo>
                    <a:pt x="9452469" y="19050"/>
                    <a:pt x="9429608" y="0"/>
                    <a:pt x="940293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23789"/>
                  </a:lnTo>
                  <a:cubicBezTo>
                    <a:pt x="0" y="850459"/>
                    <a:pt x="17780" y="872049"/>
                    <a:pt x="43180" y="878399"/>
                  </a:cubicBezTo>
                  <a:cubicBezTo>
                    <a:pt x="48260" y="903799"/>
                    <a:pt x="71120" y="922849"/>
                    <a:pt x="97790" y="922849"/>
                  </a:cubicBezTo>
                  <a:lnTo>
                    <a:pt x="9444848" y="922849"/>
                  </a:lnTo>
                  <a:cubicBezTo>
                    <a:pt x="9475329" y="922849"/>
                    <a:pt x="9500729" y="897449"/>
                    <a:pt x="9500729" y="866969"/>
                  </a:cubicBezTo>
                  <a:lnTo>
                    <a:pt x="9500729" y="99060"/>
                  </a:lnTo>
                  <a:cubicBezTo>
                    <a:pt x="9500729" y="72390"/>
                    <a:pt x="9482948" y="50800"/>
                    <a:pt x="9457548" y="44450"/>
                  </a:cubicBezTo>
                  <a:close/>
                  <a:moveTo>
                    <a:pt x="12700" y="823789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9402938" y="12700"/>
                  </a:lnTo>
                  <a:cubicBezTo>
                    <a:pt x="9427069" y="12700"/>
                    <a:pt x="9446119" y="31750"/>
                    <a:pt x="9446119" y="55880"/>
                  </a:cubicBezTo>
                  <a:lnTo>
                    <a:pt x="9446119" y="823789"/>
                  </a:lnTo>
                  <a:cubicBezTo>
                    <a:pt x="9446119" y="847919"/>
                    <a:pt x="9427069" y="866969"/>
                    <a:pt x="9402938" y="866969"/>
                  </a:cubicBezTo>
                  <a:lnTo>
                    <a:pt x="55880" y="866969"/>
                  </a:lnTo>
                  <a:cubicBezTo>
                    <a:pt x="31750" y="866969"/>
                    <a:pt x="12700" y="847919"/>
                    <a:pt x="12700" y="823789"/>
                  </a:cubicBezTo>
                  <a:close/>
                  <a:moveTo>
                    <a:pt x="9488029" y="866969"/>
                  </a:moveTo>
                  <a:cubicBezTo>
                    <a:pt x="9488029" y="891099"/>
                    <a:pt x="9468979" y="910149"/>
                    <a:pt x="9444848" y="910149"/>
                  </a:cubicBezTo>
                  <a:lnTo>
                    <a:pt x="97790" y="910149"/>
                  </a:lnTo>
                  <a:cubicBezTo>
                    <a:pt x="78740" y="910149"/>
                    <a:pt x="62230" y="897449"/>
                    <a:pt x="57150" y="879669"/>
                  </a:cubicBezTo>
                  <a:lnTo>
                    <a:pt x="9402938" y="879669"/>
                  </a:lnTo>
                  <a:cubicBezTo>
                    <a:pt x="9433419" y="879669"/>
                    <a:pt x="9458819" y="854269"/>
                    <a:pt x="9458819" y="823789"/>
                  </a:cubicBezTo>
                  <a:lnTo>
                    <a:pt x="9458819" y="58420"/>
                  </a:lnTo>
                  <a:cubicBezTo>
                    <a:pt x="9475329" y="64770"/>
                    <a:pt x="9488029" y="80010"/>
                    <a:pt x="9488029" y="99060"/>
                  </a:cubicBezTo>
                  <a:lnTo>
                    <a:pt x="9488029" y="86696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6" name="Freeform 6"/>
          <p:cNvSpPr/>
          <p:nvPr/>
        </p:nvSpPr>
        <p:spPr>
          <a:xfrm>
            <a:off x="638892" y="2941132"/>
            <a:ext cx="1771291" cy="928024"/>
          </a:xfrm>
          <a:custGeom>
            <a:avLst/>
            <a:gdLst/>
            <a:ahLst/>
            <a:cxnLst/>
            <a:rect l="l" t="t" r="r" b="b"/>
            <a:pathLst>
              <a:path w="1771291" h="928024">
                <a:moveTo>
                  <a:pt x="0" y="0"/>
                </a:moveTo>
                <a:lnTo>
                  <a:pt x="1771291" y="0"/>
                </a:lnTo>
                <a:lnTo>
                  <a:pt x="1771291" y="928024"/>
                </a:lnTo>
                <a:lnTo>
                  <a:pt x="0" y="928024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7" name="Freeform 7"/>
          <p:cNvSpPr/>
          <p:nvPr/>
        </p:nvSpPr>
        <p:spPr>
          <a:xfrm>
            <a:off x="2891895" y="2943250"/>
            <a:ext cx="2357317" cy="928024"/>
          </a:xfrm>
          <a:custGeom>
            <a:avLst/>
            <a:gdLst/>
            <a:ahLst/>
            <a:cxnLst/>
            <a:rect l="l" t="t" r="r" b="b"/>
            <a:pathLst>
              <a:path w="2357317" h="928024">
                <a:moveTo>
                  <a:pt x="0" y="0"/>
                </a:moveTo>
                <a:lnTo>
                  <a:pt x="2357317" y="0"/>
                </a:lnTo>
                <a:lnTo>
                  <a:pt x="2357317" y="928024"/>
                </a:lnTo>
                <a:lnTo>
                  <a:pt x="0" y="92802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8" name="Freeform 8"/>
          <p:cNvSpPr/>
          <p:nvPr/>
        </p:nvSpPr>
        <p:spPr>
          <a:xfrm>
            <a:off x="3145726" y="4273281"/>
            <a:ext cx="1849654" cy="985069"/>
          </a:xfrm>
          <a:custGeom>
            <a:avLst/>
            <a:gdLst/>
            <a:ahLst/>
            <a:cxnLst/>
            <a:rect l="l" t="t" r="r" b="b"/>
            <a:pathLst>
              <a:path w="1849654" h="985069">
                <a:moveTo>
                  <a:pt x="0" y="0"/>
                </a:moveTo>
                <a:lnTo>
                  <a:pt x="1849654" y="0"/>
                </a:lnTo>
                <a:lnTo>
                  <a:pt x="1849654" y="985069"/>
                </a:lnTo>
                <a:lnTo>
                  <a:pt x="0" y="985069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9" name="Freeform 9"/>
          <p:cNvSpPr/>
          <p:nvPr/>
        </p:nvSpPr>
        <p:spPr>
          <a:xfrm>
            <a:off x="944849" y="5662475"/>
            <a:ext cx="1159377" cy="1120851"/>
          </a:xfrm>
          <a:custGeom>
            <a:avLst/>
            <a:gdLst/>
            <a:ahLst/>
            <a:cxnLst/>
            <a:rect l="l" t="t" r="r" b="b"/>
            <a:pathLst>
              <a:path w="1159377" h="1120851">
                <a:moveTo>
                  <a:pt x="0" y="0"/>
                </a:moveTo>
                <a:lnTo>
                  <a:pt x="1159377" y="0"/>
                </a:lnTo>
                <a:lnTo>
                  <a:pt x="1159377" y="1120851"/>
                </a:lnTo>
                <a:lnTo>
                  <a:pt x="0" y="1120851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0" name="Freeform 10"/>
          <p:cNvSpPr/>
          <p:nvPr/>
        </p:nvSpPr>
        <p:spPr>
          <a:xfrm>
            <a:off x="3353484" y="5662475"/>
            <a:ext cx="1434139" cy="1120851"/>
          </a:xfrm>
          <a:custGeom>
            <a:avLst/>
            <a:gdLst/>
            <a:ahLst/>
            <a:cxnLst/>
            <a:rect l="l" t="t" r="r" b="b"/>
            <a:pathLst>
              <a:path w="1434139" h="1120851">
                <a:moveTo>
                  <a:pt x="0" y="0"/>
                </a:moveTo>
                <a:lnTo>
                  <a:pt x="1434139" y="0"/>
                </a:lnTo>
                <a:lnTo>
                  <a:pt x="1434139" y="1120851"/>
                </a:lnTo>
                <a:lnTo>
                  <a:pt x="0" y="1120851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1" name="Freeform 11"/>
          <p:cNvSpPr/>
          <p:nvPr/>
        </p:nvSpPr>
        <p:spPr>
          <a:xfrm>
            <a:off x="5739541" y="5885338"/>
            <a:ext cx="2579327" cy="779631"/>
          </a:xfrm>
          <a:custGeom>
            <a:avLst/>
            <a:gdLst/>
            <a:ahLst/>
            <a:cxnLst/>
            <a:rect l="l" t="t" r="r" b="b"/>
            <a:pathLst>
              <a:path w="2579327" h="779631">
                <a:moveTo>
                  <a:pt x="0" y="0"/>
                </a:moveTo>
                <a:lnTo>
                  <a:pt x="2579327" y="0"/>
                </a:lnTo>
                <a:lnTo>
                  <a:pt x="2579327" y="779631"/>
                </a:lnTo>
                <a:lnTo>
                  <a:pt x="0" y="779631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2" name="Freeform 12"/>
          <p:cNvSpPr/>
          <p:nvPr/>
        </p:nvSpPr>
        <p:spPr>
          <a:xfrm>
            <a:off x="3283241" y="7329643"/>
            <a:ext cx="1574624" cy="1345165"/>
          </a:xfrm>
          <a:custGeom>
            <a:avLst/>
            <a:gdLst/>
            <a:ahLst/>
            <a:cxnLst/>
            <a:rect l="l" t="t" r="r" b="b"/>
            <a:pathLst>
              <a:path w="1574624" h="1345165">
                <a:moveTo>
                  <a:pt x="0" y="0"/>
                </a:moveTo>
                <a:lnTo>
                  <a:pt x="1574625" y="0"/>
                </a:lnTo>
                <a:lnTo>
                  <a:pt x="1574625" y="1345164"/>
                </a:lnTo>
                <a:lnTo>
                  <a:pt x="0" y="1345164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3" name="Freeform 13"/>
          <p:cNvSpPr/>
          <p:nvPr/>
        </p:nvSpPr>
        <p:spPr>
          <a:xfrm>
            <a:off x="928220" y="7228416"/>
            <a:ext cx="1192634" cy="1321557"/>
          </a:xfrm>
          <a:custGeom>
            <a:avLst/>
            <a:gdLst/>
            <a:ahLst/>
            <a:cxnLst/>
            <a:rect l="l" t="t" r="r" b="b"/>
            <a:pathLst>
              <a:path w="1192634" h="1321557">
                <a:moveTo>
                  <a:pt x="0" y="0"/>
                </a:moveTo>
                <a:lnTo>
                  <a:pt x="1192635" y="0"/>
                </a:lnTo>
                <a:lnTo>
                  <a:pt x="1192635" y="1321557"/>
                </a:lnTo>
                <a:lnTo>
                  <a:pt x="0" y="1321557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4" name="Freeform 14"/>
          <p:cNvSpPr/>
          <p:nvPr/>
        </p:nvSpPr>
        <p:spPr>
          <a:xfrm>
            <a:off x="5739541" y="7452503"/>
            <a:ext cx="2579327" cy="835986"/>
          </a:xfrm>
          <a:custGeom>
            <a:avLst/>
            <a:gdLst/>
            <a:ahLst/>
            <a:cxnLst/>
            <a:rect l="l" t="t" r="r" b="b"/>
            <a:pathLst>
              <a:path w="2579327" h="835986">
                <a:moveTo>
                  <a:pt x="0" y="0"/>
                </a:moveTo>
                <a:lnTo>
                  <a:pt x="2579327" y="0"/>
                </a:lnTo>
                <a:lnTo>
                  <a:pt x="2579327" y="835986"/>
                </a:lnTo>
                <a:lnTo>
                  <a:pt x="0" y="835986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5" name="Freeform 15"/>
          <p:cNvSpPr/>
          <p:nvPr/>
        </p:nvSpPr>
        <p:spPr>
          <a:xfrm>
            <a:off x="5760115" y="4552171"/>
            <a:ext cx="2538178" cy="650408"/>
          </a:xfrm>
          <a:custGeom>
            <a:avLst/>
            <a:gdLst/>
            <a:ahLst/>
            <a:cxnLst/>
            <a:rect l="l" t="t" r="r" b="b"/>
            <a:pathLst>
              <a:path w="2538178" h="650408">
                <a:moveTo>
                  <a:pt x="0" y="0"/>
                </a:moveTo>
                <a:lnTo>
                  <a:pt x="2538178" y="0"/>
                </a:lnTo>
                <a:lnTo>
                  <a:pt x="2538178" y="650408"/>
                </a:lnTo>
                <a:lnTo>
                  <a:pt x="0" y="650408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6" name="Freeform 16"/>
          <p:cNvSpPr/>
          <p:nvPr/>
        </p:nvSpPr>
        <p:spPr>
          <a:xfrm>
            <a:off x="458105" y="4029721"/>
            <a:ext cx="1952078" cy="1354442"/>
          </a:xfrm>
          <a:custGeom>
            <a:avLst/>
            <a:gdLst/>
            <a:ahLst/>
            <a:cxnLst/>
            <a:rect l="l" t="t" r="r" b="b"/>
            <a:pathLst>
              <a:path w="1952078" h="1354442">
                <a:moveTo>
                  <a:pt x="0" y="0"/>
                </a:moveTo>
                <a:lnTo>
                  <a:pt x="1952078" y="0"/>
                </a:lnTo>
                <a:lnTo>
                  <a:pt x="1952078" y="1354441"/>
                </a:lnTo>
                <a:lnTo>
                  <a:pt x="0" y="1354441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7" name="Freeform 17"/>
          <p:cNvSpPr/>
          <p:nvPr/>
        </p:nvSpPr>
        <p:spPr>
          <a:xfrm>
            <a:off x="6692439" y="2539989"/>
            <a:ext cx="1111713" cy="1489732"/>
          </a:xfrm>
          <a:custGeom>
            <a:avLst/>
            <a:gdLst/>
            <a:ahLst/>
            <a:cxnLst/>
            <a:rect l="l" t="t" r="r" b="b"/>
            <a:pathLst>
              <a:path w="1111713" h="1489732">
                <a:moveTo>
                  <a:pt x="0" y="0"/>
                </a:moveTo>
                <a:lnTo>
                  <a:pt x="1111712" y="0"/>
                </a:lnTo>
                <a:lnTo>
                  <a:pt x="1111712" y="1489732"/>
                </a:lnTo>
                <a:lnTo>
                  <a:pt x="0" y="1489732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8" name="TextBox 18"/>
          <p:cNvSpPr txBox="1"/>
          <p:nvPr/>
        </p:nvSpPr>
        <p:spPr>
          <a:xfrm>
            <a:off x="797735" y="394909"/>
            <a:ext cx="10090200" cy="721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12 french forestry cooperatives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113307" y="2230933"/>
            <a:ext cx="10041343" cy="77374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110 000 private owners (PO) &amp; 2 Mha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1 500 employees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238 administrators (PO)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40 % of reforestation in FR 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15 000 ha/year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20 % of timber harvest in FR 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7 Mm3/year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70 % sales through “wood supply contract”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80 % certified PEFC or FSC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07000" y="324245"/>
            <a:ext cx="10280934" cy="998634"/>
            <a:chOff x="0" y="0"/>
            <a:chExt cx="9500729" cy="922849"/>
          </a:xfrm>
        </p:grpSpPr>
        <p:sp>
          <p:nvSpPr>
            <p:cNvPr id="3" name="Freeform 3"/>
            <p:cNvSpPr/>
            <p:nvPr/>
          </p:nvSpPr>
          <p:spPr>
            <a:xfrm>
              <a:off x="57150" y="58420"/>
              <a:ext cx="9430879" cy="851729"/>
            </a:xfrm>
            <a:custGeom>
              <a:avLst/>
              <a:gdLst/>
              <a:ahLst/>
              <a:cxnLst/>
              <a:rect l="l" t="t" r="r" b="b"/>
              <a:pathLst>
                <a:path w="9430879" h="851729">
                  <a:moveTo>
                    <a:pt x="9345788" y="821249"/>
                  </a:moveTo>
                  <a:lnTo>
                    <a:pt x="0" y="821249"/>
                  </a:lnTo>
                  <a:cubicBezTo>
                    <a:pt x="5080" y="839029"/>
                    <a:pt x="21590" y="851729"/>
                    <a:pt x="40640" y="851729"/>
                  </a:cubicBezTo>
                  <a:lnTo>
                    <a:pt x="9387698" y="851729"/>
                  </a:lnTo>
                  <a:cubicBezTo>
                    <a:pt x="9411829" y="851729"/>
                    <a:pt x="9430879" y="832679"/>
                    <a:pt x="9430879" y="808549"/>
                  </a:cubicBezTo>
                  <a:lnTo>
                    <a:pt x="9430879" y="40640"/>
                  </a:lnTo>
                  <a:cubicBezTo>
                    <a:pt x="9430879" y="21590"/>
                    <a:pt x="9418179" y="6350"/>
                    <a:pt x="9401669" y="0"/>
                  </a:cubicBezTo>
                  <a:lnTo>
                    <a:pt x="9401669" y="765369"/>
                  </a:lnTo>
                  <a:cubicBezTo>
                    <a:pt x="9401669" y="795849"/>
                    <a:pt x="9376269" y="821249"/>
                    <a:pt x="9345788" y="821249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700" y="12700"/>
              <a:ext cx="9433419" cy="854269"/>
            </a:xfrm>
            <a:custGeom>
              <a:avLst/>
              <a:gdLst/>
              <a:ahLst/>
              <a:cxnLst/>
              <a:rect l="l" t="t" r="r" b="b"/>
              <a:pathLst>
                <a:path w="9433419" h="854269">
                  <a:moveTo>
                    <a:pt x="43180" y="854269"/>
                  </a:moveTo>
                  <a:lnTo>
                    <a:pt x="9390238" y="854269"/>
                  </a:lnTo>
                  <a:cubicBezTo>
                    <a:pt x="9414369" y="854269"/>
                    <a:pt x="9433419" y="835219"/>
                    <a:pt x="9433419" y="811089"/>
                  </a:cubicBezTo>
                  <a:lnTo>
                    <a:pt x="9433419" y="43180"/>
                  </a:lnTo>
                  <a:cubicBezTo>
                    <a:pt x="9433419" y="19050"/>
                    <a:pt x="9414369" y="0"/>
                    <a:pt x="939023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811089"/>
                  </a:lnTo>
                  <a:cubicBezTo>
                    <a:pt x="0" y="835219"/>
                    <a:pt x="19050" y="854269"/>
                    <a:pt x="43180" y="854269"/>
                  </a:cubicBez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5" name="Freeform 5"/>
            <p:cNvSpPr/>
            <p:nvPr/>
          </p:nvSpPr>
          <p:spPr>
            <a:xfrm>
              <a:off x="0" y="0"/>
              <a:ext cx="9500729" cy="922849"/>
            </a:xfrm>
            <a:custGeom>
              <a:avLst/>
              <a:gdLst/>
              <a:ahLst/>
              <a:cxnLst/>
              <a:rect l="l" t="t" r="r" b="b"/>
              <a:pathLst>
                <a:path w="9500729" h="922849">
                  <a:moveTo>
                    <a:pt x="9457548" y="44450"/>
                  </a:moveTo>
                  <a:cubicBezTo>
                    <a:pt x="9452469" y="19050"/>
                    <a:pt x="9429608" y="0"/>
                    <a:pt x="940293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23789"/>
                  </a:lnTo>
                  <a:cubicBezTo>
                    <a:pt x="0" y="850459"/>
                    <a:pt x="17780" y="872049"/>
                    <a:pt x="43180" y="878399"/>
                  </a:cubicBezTo>
                  <a:cubicBezTo>
                    <a:pt x="48260" y="903799"/>
                    <a:pt x="71120" y="922849"/>
                    <a:pt x="97790" y="922849"/>
                  </a:cubicBezTo>
                  <a:lnTo>
                    <a:pt x="9444848" y="922849"/>
                  </a:lnTo>
                  <a:cubicBezTo>
                    <a:pt x="9475329" y="922849"/>
                    <a:pt x="9500729" y="897449"/>
                    <a:pt x="9500729" y="866969"/>
                  </a:cubicBezTo>
                  <a:lnTo>
                    <a:pt x="9500729" y="99060"/>
                  </a:lnTo>
                  <a:cubicBezTo>
                    <a:pt x="9500729" y="72390"/>
                    <a:pt x="9482948" y="50800"/>
                    <a:pt x="9457548" y="44450"/>
                  </a:cubicBezTo>
                  <a:close/>
                  <a:moveTo>
                    <a:pt x="12700" y="823789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9402938" y="12700"/>
                  </a:lnTo>
                  <a:cubicBezTo>
                    <a:pt x="9427069" y="12700"/>
                    <a:pt x="9446119" y="31750"/>
                    <a:pt x="9446119" y="55880"/>
                  </a:cubicBezTo>
                  <a:lnTo>
                    <a:pt x="9446119" y="823789"/>
                  </a:lnTo>
                  <a:cubicBezTo>
                    <a:pt x="9446119" y="847919"/>
                    <a:pt x="9427069" y="866969"/>
                    <a:pt x="9402938" y="866969"/>
                  </a:cubicBezTo>
                  <a:lnTo>
                    <a:pt x="55880" y="866969"/>
                  </a:lnTo>
                  <a:cubicBezTo>
                    <a:pt x="31750" y="866969"/>
                    <a:pt x="12700" y="847919"/>
                    <a:pt x="12700" y="823789"/>
                  </a:cubicBezTo>
                  <a:close/>
                  <a:moveTo>
                    <a:pt x="9488029" y="866969"/>
                  </a:moveTo>
                  <a:cubicBezTo>
                    <a:pt x="9488029" y="891099"/>
                    <a:pt x="9468979" y="910149"/>
                    <a:pt x="9444848" y="910149"/>
                  </a:cubicBezTo>
                  <a:lnTo>
                    <a:pt x="97790" y="910149"/>
                  </a:lnTo>
                  <a:cubicBezTo>
                    <a:pt x="78740" y="910149"/>
                    <a:pt x="62230" y="897449"/>
                    <a:pt x="57150" y="879669"/>
                  </a:cubicBezTo>
                  <a:lnTo>
                    <a:pt x="9402938" y="879669"/>
                  </a:lnTo>
                  <a:cubicBezTo>
                    <a:pt x="9433419" y="879669"/>
                    <a:pt x="9458819" y="854269"/>
                    <a:pt x="9458819" y="823789"/>
                  </a:cubicBezTo>
                  <a:lnTo>
                    <a:pt x="9458819" y="58420"/>
                  </a:lnTo>
                  <a:cubicBezTo>
                    <a:pt x="9475329" y="64770"/>
                    <a:pt x="9488029" y="80010"/>
                    <a:pt x="9488029" y="99060"/>
                  </a:cubicBezTo>
                  <a:lnTo>
                    <a:pt x="9488029" y="86696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6" name="Freeform 6"/>
          <p:cNvSpPr/>
          <p:nvPr/>
        </p:nvSpPr>
        <p:spPr>
          <a:xfrm>
            <a:off x="638892" y="2941132"/>
            <a:ext cx="1771291" cy="928024"/>
          </a:xfrm>
          <a:custGeom>
            <a:avLst/>
            <a:gdLst/>
            <a:ahLst/>
            <a:cxnLst/>
            <a:rect l="l" t="t" r="r" b="b"/>
            <a:pathLst>
              <a:path w="1771291" h="928024">
                <a:moveTo>
                  <a:pt x="0" y="0"/>
                </a:moveTo>
                <a:lnTo>
                  <a:pt x="1771291" y="0"/>
                </a:lnTo>
                <a:lnTo>
                  <a:pt x="1771291" y="928024"/>
                </a:lnTo>
                <a:lnTo>
                  <a:pt x="0" y="928024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7" name="Freeform 7"/>
          <p:cNvSpPr/>
          <p:nvPr/>
        </p:nvSpPr>
        <p:spPr>
          <a:xfrm>
            <a:off x="2891895" y="2943250"/>
            <a:ext cx="2357317" cy="928024"/>
          </a:xfrm>
          <a:custGeom>
            <a:avLst/>
            <a:gdLst/>
            <a:ahLst/>
            <a:cxnLst/>
            <a:rect l="l" t="t" r="r" b="b"/>
            <a:pathLst>
              <a:path w="2357317" h="928024">
                <a:moveTo>
                  <a:pt x="0" y="0"/>
                </a:moveTo>
                <a:lnTo>
                  <a:pt x="2357317" y="0"/>
                </a:lnTo>
                <a:lnTo>
                  <a:pt x="2357317" y="928024"/>
                </a:lnTo>
                <a:lnTo>
                  <a:pt x="0" y="92802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8" name="Freeform 8"/>
          <p:cNvSpPr/>
          <p:nvPr/>
        </p:nvSpPr>
        <p:spPr>
          <a:xfrm>
            <a:off x="3145726" y="4273281"/>
            <a:ext cx="1849654" cy="985069"/>
          </a:xfrm>
          <a:custGeom>
            <a:avLst/>
            <a:gdLst/>
            <a:ahLst/>
            <a:cxnLst/>
            <a:rect l="l" t="t" r="r" b="b"/>
            <a:pathLst>
              <a:path w="1849654" h="985069">
                <a:moveTo>
                  <a:pt x="0" y="0"/>
                </a:moveTo>
                <a:lnTo>
                  <a:pt x="1849654" y="0"/>
                </a:lnTo>
                <a:lnTo>
                  <a:pt x="1849654" y="985069"/>
                </a:lnTo>
                <a:lnTo>
                  <a:pt x="0" y="985069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9" name="Freeform 9"/>
          <p:cNvSpPr/>
          <p:nvPr/>
        </p:nvSpPr>
        <p:spPr>
          <a:xfrm>
            <a:off x="944849" y="5662475"/>
            <a:ext cx="1159377" cy="1120851"/>
          </a:xfrm>
          <a:custGeom>
            <a:avLst/>
            <a:gdLst/>
            <a:ahLst/>
            <a:cxnLst/>
            <a:rect l="l" t="t" r="r" b="b"/>
            <a:pathLst>
              <a:path w="1159377" h="1120851">
                <a:moveTo>
                  <a:pt x="0" y="0"/>
                </a:moveTo>
                <a:lnTo>
                  <a:pt x="1159377" y="0"/>
                </a:lnTo>
                <a:lnTo>
                  <a:pt x="1159377" y="1120851"/>
                </a:lnTo>
                <a:lnTo>
                  <a:pt x="0" y="1120851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0" name="Freeform 10"/>
          <p:cNvSpPr/>
          <p:nvPr/>
        </p:nvSpPr>
        <p:spPr>
          <a:xfrm>
            <a:off x="3353484" y="5662475"/>
            <a:ext cx="1434139" cy="1120851"/>
          </a:xfrm>
          <a:custGeom>
            <a:avLst/>
            <a:gdLst/>
            <a:ahLst/>
            <a:cxnLst/>
            <a:rect l="l" t="t" r="r" b="b"/>
            <a:pathLst>
              <a:path w="1434139" h="1120851">
                <a:moveTo>
                  <a:pt x="0" y="0"/>
                </a:moveTo>
                <a:lnTo>
                  <a:pt x="1434139" y="0"/>
                </a:lnTo>
                <a:lnTo>
                  <a:pt x="1434139" y="1120851"/>
                </a:lnTo>
                <a:lnTo>
                  <a:pt x="0" y="1120851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1" name="Freeform 11"/>
          <p:cNvSpPr/>
          <p:nvPr/>
        </p:nvSpPr>
        <p:spPr>
          <a:xfrm>
            <a:off x="5739541" y="5885338"/>
            <a:ext cx="2579327" cy="779631"/>
          </a:xfrm>
          <a:custGeom>
            <a:avLst/>
            <a:gdLst/>
            <a:ahLst/>
            <a:cxnLst/>
            <a:rect l="l" t="t" r="r" b="b"/>
            <a:pathLst>
              <a:path w="2579327" h="779631">
                <a:moveTo>
                  <a:pt x="0" y="0"/>
                </a:moveTo>
                <a:lnTo>
                  <a:pt x="2579327" y="0"/>
                </a:lnTo>
                <a:lnTo>
                  <a:pt x="2579327" y="779631"/>
                </a:lnTo>
                <a:lnTo>
                  <a:pt x="0" y="779631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2" name="Freeform 12"/>
          <p:cNvSpPr/>
          <p:nvPr/>
        </p:nvSpPr>
        <p:spPr>
          <a:xfrm>
            <a:off x="3283241" y="7329643"/>
            <a:ext cx="1574624" cy="1345165"/>
          </a:xfrm>
          <a:custGeom>
            <a:avLst/>
            <a:gdLst/>
            <a:ahLst/>
            <a:cxnLst/>
            <a:rect l="l" t="t" r="r" b="b"/>
            <a:pathLst>
              <a:path w="1574624" h="1345165">
                <a:moveTo>
                  <a:pt x="0" y="0"/>
                </a:moveTo>
                <a:lnTo>
                  <a:pt x="1574625" y="0"/>
                </a:lnTo>
                <a:lnTo>
                  <a:pt x="1574625" y="1345164"/>
                </a:lnTo>
                <a:lnTo>
                  <a:pt x="0" y="1345164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3" name="Freeform 13"/>
          <p:cNvSpPr/>
          <p:nvPr/>
        </p:nvSpPr>
        <p:spPr>
          <a:xfrm>
            <a:off x="928220" y="7228416"/>
            <a:ext cx="1192634" cy="1321557"/>
          </a:xfrm>
          <a:custGeom>
            <a:avLst/>
            <a:gdLst/>
            <a:ahLst/>
            <a:cxnLst/>
            <a:rect l="l" t="t" r="r" b="b"/>
            <a:pathLst>
              <a:path w="1192634" h="1321557">
                <a:moveTo>
                  <a:pt x="0" y="0"/>
                </a:moveTo>
                <a:lnTo>
                  <a:pt x="1192635" y="0"/>
                </a:lnTo>
                <a:lnTo>
                  <a:pt x="1192635" y="1321557"/>
                </a:lnTo>
                <a:lnTo>
                  <a:pt x="0" y="1321557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4" name="Freeform 14"/>
          <p:cNvSpPr/>
          <p:nvPr/>
        </p:nvSpPr>
        <p:spPr>
          <a:xfrm>
            <a:off x="5739541" y="7452503"/>
            <a:ext cx="2579327" cy="835986"/>
          </a:xfrm>
          <a:custGeom>
            <a:avLst/>
            <a:gdLst/>
            <a:ahLst/>
            <a:cxnLst/>
            <a:rect l="l" t="t" r="r" b="b"/>
            <a:pathLst>
              <a:path w="2579327" h="835986">
                <a:moveTo>
                  <a:pt x="0" y="0"/>
                </a:moveTo>
                <a:lnTo>
                  <a:pt x="2579327" y="0"/>
                </a:lnTo>
                <a:lnTo>
                  <a:pt x="2579327" y="835986"/>
                </a:lnTo>
                <a:lnTo>
                  <a:pt x="0" y="835986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5" name="Freeform 15"/>
          <p:cNvSpPr/>
          <p:nvPr/>
        </p:nvSpPr>
        <p:spPr>
          <a:xfrm>
            <a:off x="5760115" y="4552171"/>
            <a:ext cx="2538178" cy="650408"/>
          </a:xfrm>
          <a:custGeom>
            <a:avLst/>
            <a:gdLst/>
            <a:ahLst/>
            <a:cxnLst/>
            <a:rect l="l" t="t" r="r" b="b"/>
            <a:pathLst>
              <a:path w="2538178" h="650408">
                <a:moveTo>
                  <a:pt x="0" y="0"/>
                </a:moveTo>
                <a:lnTo>
                  <a:pt x="2538178" y="0"/>
                </a:lnTo>
                <a:lnTo>
                  <a:pt x="2538178" y="650408"/>
                </a:lnTo>
                <a:lnTo>
                  <a:pt x="0" y="650408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6" name="Freeform 16"/>
          <p:cNvSpPr/>
          <p:nvPr/>
        </p:nvSpPr>
        <p:spPr>
          <a:xfrm>
            <a:off x="458105" y="4029721"/>
            <a:ext cx="1952078" cy="1354442"/>
          </a:xfrm>
          <a:custGeom>
            <a:avLst/>
            <a:gdLst/>
            <a:ahLst/>
            <a:cxnLst/>
            <a:rect l="l" t="t" r="r" b="b"/>
            <a:pathLst>
              <a:path w="1952078" h="1354442">
                <a:moveTo>
                  <a:pt x="0" y="0"/>
                </a:moveTo>
                <a:lnTo>
                  <a:pt x="1952078" y="0"/>
                </a:lnTo>
                <a:lnTo>
                  <a:pt x="1952078" y="1354441"/>
                </a:lnTo>
                <a:lnTo>
                  <a:pt x="0" y="1354441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7" name="Freeform 17"/>
          <p:cNvSpPr/>
          <p:nvPr/>
        </p:nvSpPr>
        <p:spPr>
          <a:xfrm>
            <a:off x="6692439" y="2539989"/>
            <a:ext cx="1111713" cy="1489732"/>
          </a:xfrm>
          <a:custGeom>
            <a:avLst/>
            <a:gdLst/>
            <a:ahLst/>
            <a:cxnLst/>
            <a:rect l="l" t="t" r="r" b="b"/>
            <a:pathLst>
              <a:path w="1111713" h="1489732">
                <a:moveTo>
                  <a:pt x="0" y="0"/>
                </a:moveTo>
                <a:lnTo>
                  <a:pt x="1111712" y="0"/>
                </a:lnTo>
                <a:lnTo>
                  <a:pt x="1111712" y="1489732"/>
                </a:lnTo>
                <a:lnTo>
                  <a:pt x="0" y="1489732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8" name="TextBox 18"/>
          <p:cNvSpPr txBox="1"/>
          <p:nvPr/>
        </p:nvSpPr>
        <p:spPr>
          <a:xfrm>
            <a:off x="797735" y="394909"/>
            <a:ext cx="10090200" cy="721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12 french forestry cooperatives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113307" y="1978745"/>
            <a:ext cx="10041343" cy="77374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Involve in tens of innovation projects (from seeds to logistical issues)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20 dedicated employees 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Access to PEFC/FSC certifications 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78 % PO &amp; 67 % ha in France from cooperatives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Current investments for the sector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Seed orchard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Nursery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Forestry works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Sawmills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Carbon, nature credits...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45100" y="324245"/>
            <a:ext cx="6623582" cy="983272"/>
            <a:chOff x="0" y="0"/>
            <a:chExt cx="6120928" cy="908652"/>
          </a:xfrm>
        </p:grpSpPr>
        <p:sp>
          <p:nvSpPr>
            <p:cNvPr id="3" name="Freeform 3"/>
            <p:cNvSpPr/>
            <p:nvPr/>
          </p:nvSpPr>
          <p:spPr>
            <a:xfrm>
              <a:off x="57150" y="58420"/>
              <a:ext cx="6051078" cy="837532"/>
            </a:xfrm>
            <a:custGeom>
              <a:avLst/>
              <a:gdLst/>
              <a:ahLst/>
              <a:cxnLst/>
              <a:rect l="l" t="t" r="r" b="b"/>
              <a:pathLst>
                <a:path w="6051078" h="837532">
                  <a:moveTo>
                    <a:pt x="5965988" y="807052"/>
                  </a:moveTo>
                  <a:lnTo>
                    <a:pt x="0" y="807052"/>
                  </a:lnTo>
                  <a:cubicBezTo>
                    <a:pt x="5080" y="824832"/>
                    <a:pt x="21590" y="837532"/>
                    <a:pt x="40640" y="837532"/>
                  </a:cubicBezTo>
                  <a:lnTo>
                    <a:pt x="6007898" y="837532"/>
                  </a:lnTo>
                  <a:cubicBezTo>
                    <a:pt x="6032028" y="837532"/>
                    <a:pt x="6051078" y="818482"/>
                    <a:pt x="6051078" y="794352"/>
                  </a:cubicBezTo>
                  <a:lnTo>
                    <a:pt x="6051078" y="40640"/>
                  </a:lnTo>
                  <a:cubicBezTo>
                    <a:pt x="6051078" y="21590"/>
                    <a:pt x="6038378" y="6350"/>
                    <a:pt x="6021868" y="0"/>
                  </a:cubicBezTo>
                  <a:lnTo>
                    <a:pt x="6021868" y="751172"/>
                  </a:lnTo>
                  <a:cubicBezTo>
                    <a:pt x="6021868" y="781652"/>
                    <a:pt x="5996468" y="807052"/>
                    <a:pt x="5965988" y="807052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700" y="12700"/>
              <a:ext cx="6053618" cy="840072"/>
            </a:xfrm>
            <a:custGeom>
              <a:avLst/>
              <a:gdLst/>
              <a:ahLst/>
              <a:cxnLst/>
              <a:rect l="l" t="t" r="r" b="b"/>
              <a:pathLst>
                <a:path w="6053618" h="840072">
                  <a:moveTo>
                    <a:pt x="43180" y="840072"/>
                  </a:moveTo>
                  <a:lnTo>
                    <a:pt x="6010438" y="840072"/>
                  </a:lnTo>
                  <a:cubicBezTo>
                    <a:pt x="6034568" y="840072"/>
                    <a:pt x="6053618" y="821022"/>
                    <a:pt x="6053618" y="796892"/>
                  </a:cubicBezTo>
                  <a:lnTo>
                    <a:pt x="6053618" y="43180"/>
                  </a:lnTo>
                  <a:cubicBezTo>
                    <a:pt x="6053618" y="19050"/>
                    <a:pt x="6034568" y="0"/>
                    <a:pt x="6010438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796892"/>
                  </a:lnTo>
                  <a:cubicBezTo>
                    <a:pt x="0" y="821022"/>
                    <a:pt x="19050" y="840072"/>
                    <a:pt x="43180" y="84007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5" name="Freeform 5"/>
            <p:cNvSpPr/>
            <p:nvPr/>
          </p:nvSpPr>
          <p:spPr>
            <a:xfrm>
              <a:off x="0" y="0"/>
              <a:ext cx="6120928" cy="908652"/>
            </a:xfrm>
            <a:custGeom>
              <a:avLst/>
              <a:gdLst/>
              <a:ahLst/>
              <a:cxnLst/>
              <a:rect l="l" t="t" r="r" b="b"/>
              <a:pathLst>
                <a:path w="6120928" h="908652">
                  <a:moveTo>
                    <a:pt x="6077748" y="44450"/>
                  </a:moveTo>
                  <a:cubicBezTo>
                    <a:pt x="6072668" y="19050"/>
                    <a:pt x="6049808" y="0"/>
                    <a:pt x="6023138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09592"/>
                  </a:lnTo>
                  <a:cubicBezTo>
                    <a:pt x="0" y="836262"/>
                    <a:pt x="17780" y="857852"/>
                    <a:pt x="43180" y="864202"/>
                  </a:cubicBezTo>
                  <a:cubicBezTo>
                    <a:pt x="48260" y="889602"/>
                    <a:pt x="71120" y="908652"/>
                    <a:pt x="97790" y="908652"/>
                  </a:cubicBezTo>
                  <a:lnTo>
                    <a:pt x="6065048" y="908652"/>
                  </a:lnTo>
                  <a:cubicBezTo>
                    <a:pt x="6095528" y="908652"/>
                    <a:pt x="6120928" y="883252"/>
                    <a:pt x="6120928" y="852772"/>
                  </a:cubicBezTo>
                  <a:lnTo>
                    <a:pt x="6120928" y="99060"/>
                  </a:lnTo>
                  <a:cubicBezTo>
                    <a:pt x="6120928" y="72390"/>
                    <a:pt x="6103148" y="50800"/>
                    <a:pt x="6077748" y="44450"/>
                  </a:cubicBezTo>
                  <a:close/>
                  <a:moveTo>
                    <a:pt x="12700" y="809592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6023138" y="12700"/>
                  </a:lnTo>
                  <a:cubicBezTo>
                    <a:pt x="6047268" y="12700"/>
                    <a:pt x="6066318" y="31750"/>
                    <a:pt x="6066318" y="55880"/>
                  </a:cubicBezTo>
                  <a:lnTo>
                    <a:pt x="6066318" y="809592"/>
                  </a:lnTo>
                  <a:cubicBezTo>
                    <a:pt x="6066318" y="833722"/>
                    <a:pt x="6047268" y="852772"/>
                    <a:pt x="6023138" y="852772"/>
                  </a:cubicBezTo>
                  <a:lnTo>
                    <a:pt x="55880" y="852772"/>
                  </a:lnTo>
                  <a:cubicBezTo>
                    <a:pt x="31750" y="852772"/>
                    <a:pt x="12700" y="833722"/>
                    <a:pt x="12700" y="809592"/>
                  </a:cubicBezTo>
                  <a:close/>
                  <a:moveTo>
                    <a:pt x="6108228" y="852772"/>
                  </a:moveTo>
                  <a:cubicBezTo>
                    <a:pt x="6108228" y="876902"/>
                    <a:pt x="6089178" y="895952"/>
                    <a:pt x="6065048" y="895952"/>
                  </a:cubicBezTo>
                  <a:lnTo>
                    <a:pt x="97790" y="895952"/>
                  </a:lnTo>
                  <a:cubicBezTo>
                    <a:pt x="78740" y="895952"/>
                    <a:pt x="62230" y="883252"/>
                    <a:pt x="57150" y="865472"/>
                  </a:cubicBezTo>
                  <a:lnTo>
                    <a:pt x="6023138" y="865472"/>
                  </a:lnTo>
                  <a:cubicBezTo>
                    <a:pt x="6053618" y="865472"/>
                    <a:pt x="6079018" y="840072"/>
                    <a:pt x="6079018" y="809592"/>
                  </a:cubicBezTo>
                  <a:lnTo>
                    <a:pt x="6079018" y="58420"/>
                  </a:lnTo>
                  <a:cubicBezTo>
                    <a:pt x="6095528" y="64770"/>
                    <a:pt x="6108228" y="80010"/>
                    <a:pt x="6108228" y="99060"/>
                  </a:cubicBezTo>
                  <a:lnTo>
                    <a:pt x="6108228" y="852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0" y="2549673"/>
            <a:ext cx="9246515" cy="8251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Motivate private owners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Adapt forests to climate change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Protect employees (safety, vandalism...)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Protect environment (soils, biodiversity...)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Skilled workforce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Multifunctionality &amp; Competitivness 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97735" y="394909"/>
            <a:ext cx="11895126" cy="721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Our main concerns</a:t>
            </a:r>
          </a:p>
        </p:txBody>
      </p:sp>
      <p:sp>
        <p:nvSpPr>
          <p:cNvPr id="8" name="Freeform 8"/>
          <p:cNvSpPr/>
          <p:nvPr/>
        </p:nvSpPr>
        <p:spPr>
          <a:xfrm>
            <a:off x="10572750" y="0"/>
            <a:ext cx="7715250" cy="10287000"/>
          </a:xfrm>
          <a:custGeom>
            <a:avLst/>
            <a:gdLst/>
            <a:ahLst/>
            <a:cxnLst/>
            <a:rect l="l" t="t" r="r" b="b"/>
            <a:pathLst>
              <a:path w="7715250" h="10287000">
                <a:moveTo>
                  <a:pt x="0" y="0"/>
                </a:moveTo>
                <a:lnTo>
                  <a:pt x="7715250" y="0"/>
                </a:lnTo>
                <a:lnTo>
                  <a:pt x="771525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45100" y="324245"/>
            <a:ext cx="6363858" cy="998634"/>
            <a:chOff x="0" y="0"/>
            <a:chExt cx="5880914" cy="922849"/>
          </a:xfrm>
        </p:grpSpPr>
        <p:sp>
          <p:nvSpPr>
            <p:cNvPr id="3" name="Freeform 3"/>
            <p:cNvSpPr/>
            <p:nvPr/>
          </p:nvSpPr>
          <p:spPr>
            <a:xfrm>
              <a:off x="57150" y="58420"/>
              <a:ext cx="5811064" cy="851729"/>
            </a:xfrm>
            <a:custGeom>
              <a:avLst/>
              <a:gdLst/>
              <a:ahLst/>
              <a:cxnLst/>
              <a:rect l="l" t="t" r="r" b="b"/>
              <a:pathLst>
                <a:path w="5811064" h="851729">
                  <a:moveTo>
                    <a:pt x="5725974" y="821249"/>
                  </a:moveTo>
                  <a:lnTo>
                    <a:pt x="0" y="821249"/>
                  </a:lnTo>
                  <a:cubicBezTo>
                    <a:pt x="5080" y="839029"/>
                    <a:pt x="21590" y="851729"/>
                    <a:pt x="40640" y="851729"/>
                  </a:cubicBezTo>
                  <a:lnTo>
                    <a:pt x="5767884" y="851729"/>
                  </a:lnTo>
                  <a:cubicBezTo>
                    <a:pt x="5792014" y="851729"/>
                    <a:pt x="5811064" y="832679"/>
                    <a:pt x="5811064" y="808549"/>
                  </a:cubicBezTo>
                  <a:lnTo>
                    <a:pt x="5811064" y="40640"/>
                  </a:lnTo>
                  <a:cubicBezTo>
                    <a:pt x="5811064" y="21590"/>
                    <a:pt x="5798364" y="6350"/>
                    <a:pt x="5781854" y="0"/>
                  </a:cubicBezTo>
                  <a:lnTo>
                    <a:pt x="5781854" y="765369"/>
                  </a:lnTo>
                  <a:cubicBezTo>
                    <a:pt x="5781854" y="795849"/>
                    <a:pt x="5756454" y="821249"/>
                    <a:pt x="5725974" y="821249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700" y="12700"/>
              <a:ext cx="5813604" cy="854269"/>
            </a:xfrm>
            <a:custGeom>
              <a:avLst/>
              <a:gdLst/>
              <a:ahLst/>
              <a:cxnLst/>
              <a:rect l="l" t="t" r="r" b="b"/>
              <a:pathLst>
                <a:path w="5813604" h="854269">
                  <a:moveTo>
                    <a:pt x="43180" y="854269"/>
                  </a:moveTo>
                  <a:lnTo>
                    <a:pt x="5770424" y="854269"/>
                  </a:lnTo>
                  <a:cubicBezTo>
                    <a:pt x="5794554" y="854269"/>
                    <a:pt x="5813604" y="835219"/>
                    <a:pt x="5813604" y="811089"/>
                  </a:cubicBezTo>
                  <a:lnTo>
                    <a:pt x="5813604" y="43180"/>
                  </a:lnTo>
                  <a:cubicBezTo>
                    <a:pt x="5813604" y="19050"/>
                    <a:pt x="5794554" y="0"/>
                    <a:pt x="5770424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811089"/>
                  </a:lnTo>
                  <a:cubicBezTo>
                    <a:pt x="0" y="835219"/>
                    <a:pt x="19050" y="854269"/>
                    <a:pt x="43180" y="854269"/>
                  </a:cubicBez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5" name="Freeform 5"/>
            <p:cNvSpPr/>
            <p:nvPr/>
          </p:nvSpPr>
          <p:spPr>
            <a:xfrm>
              <a:off x="0" y="0"/>
              <a:ext cx="5880914" cy="922849"/>
            </a:xfrm>
            <a:custGeom>
              <a:avLst/>
              <a:gdLst/>
              <a:ahLst/>
              <a:cxnLst/>
              <a:rect l="l" t="t" r="r" b="b"/>
              <a:pathLst>
                <a:path w="5880914" h="922849">
                  <a:moveTo>
                    <a:pt x="5837734" y="44450"/>
                  </a:moveTo>
                  <a:cubicBezTo>
                    <a:pt x="5832654" y="19050"/>
                    <a:pt x="5809794" y="0"/>
                    <a:pt x="5783124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823789"/>
                  </a:lnTo>
                  <a:cubicBezTo>
                    <a:pt x="0" y="850459"/>
                    <a:pt x="17780" y="872049"/>
                    <a:pt x="43180" y="878399"/>
                  </a:cubicBezTo>
                  <a:cubicBezTo>
                    <a:pt x="48260" y="903799"/>
                    <a:pt x="71120" y="922849"/>
                    <a:pt x="97790" y="922849"/>
                  </a:cubicBezTo>
                  <a:lnTo>
                    <a:pt x="5825034" y="922849"/>
                  </a:lnTo>
                  <a:cubicBezTo>
                    <a:pt x="5855514" y="922849"/>
                    <a:pt x="5880914" y="897449"/>
                    <a:pt x="5880914" y="866969"/>
                  </a:cubicBezTo>
                  <a:lnTo>
                    <a:pt x="5880914" y="99060"/>
                  </a:lnTo>
                  <a:cubicBezTo>
                    <a:pt x="5880914" y="72390"/>
                    <a:pt x="5863134" y="50800"/>
                    <a:pt x="5837734" y="44450"/>
                  </a:cubicBezTo>
                  <a:close/>
                  <a:moveTo>
                    <a:pt x="12700" y="823789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5783124" y="12700"/>
                  </a:lnTo>
                  <a:cubicBezTo>
                    <a:pt x="5807254" y="12700"/>
                    <a:pt x="5826304" y="31750"/>
                    <a:pt x="5826304" y="55880"/>
                  </a:cubicBezTo>
                  <a:lnTo>
                    <a:pt x="5826304" y="823789"/>
                  </a:lnTo>
                  <a:cubicBezTo>
                    <a:pt x="5826304" y="847919"/>
                    <a:pt x="5807254" y="866969"/>
                    <a:pt x="5783124" y="866969"/>
                  </a:cubicBezTo>
                  <a:lnTo>
                    <a:pt x="55880" y="866969"/>
                  </a:lnTo>
                  <a:cubicBezTo>
                    <a:pt x="31750" y="866969"/>
                    <a:pt x="12700" y="847919"/>
                    <a:pt x="12700" y="823789"/>
                  </a:cubicBezTo>
                  <a:close/>
                  <a:moveTo>
                    <a:pt x="5868214" y="866969"/>
                  </a:moveTo>
                  <a:cubicBezTo>
                    <a:pt x="5868214" y="891099"/>
                    <a:pt x="5849164" y="910149"/>
                    <a:pt x="5825034" y="910149"/>
                  </a:cubicBezTo>
                  <a:lnTo>
                    <a:pt x="97790" y="910149"/>
                  </a:lnTo>
                  <a:cubicBezTo>
                    <a:pt x="78740" y="910149"/>
                    <a:pt x="62230" y="897449"/>
                    <a:pt x="57150" y="879669"/>
                  </a:cubicBezTo>
                  <a:lnTo>
                    <a:pt x="5783124" y="879669"/>
                  </a:lnTo>
                  <a:cubicBezTo>
                    <a:pt x="5813604" y="879669"/>
                    <a:pt x="5839004" y="854269"/>
                    <a:pt x="5839004" y="823789"/>
                  </a:cubicBezTo>
                  <a:lnTo>
                    <a:pt x="5839004" y="58420"/>
                  </a:lnTo>
                  <a:cubicBezTo>
                    <a:pt x="5855514" y="64770"/>
                    <a:pt x="5868214" y="80010"/>
                    <a:pt x="5868214" y="99060"/>
                  </a:cubicBezTo>
                  <a:lnTo>
                    <a:pt x="5868214" y="86696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6" name="Freeform 6"/>
          <p:cNvSpPr/>
          <p:nvPr/>
        </p:nvSpPr>
        <p:spPr>
          <a:xfrm>
            <a:off x="-3183771" y="1641991"/>
            <a:ext cx="13000013" cy="8645009"/>
          </a:xfrm>
          <a:custGeom>
            <a:avLst/>
            <a:gdLst/>
            <a:ahLst/>
            <a:cxnLst/>
            <a:rect l="l" t="t" r="r" b="b"/>
            <a:pathLst>
              <a:path w="13000013" h="8645009">
                <a:moveTo>
                  <a:pt x="0" y="0"/>
                </a:moveTo>
                <a:lnTo>
                  <a:pt x="13000013" y="0"/>
                </a:lnTo>
                <a:lnTo>
                  <a:pt x="13000013" y="8645009"/>
                </a:lnTo>
                <a:lnTo>
                  <a:pt x="0" y="8645009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7" name="TextBox 7"/>
          <p:cNvSpPr txBox="1"/>
          <p:nvPr/>
        </p:nvSpPr>
        <p:spPr>
          <a:xfrm>
            <a:off x="797735" y="394909"/>
            <a:ext cx="8675172" cy="7212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02"/>
              </a:lnSpc>
            </a:pPr>
            <a:r>
              <a:rPr lang="en-US" sz="4747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Recommandations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816242" y="1520757"/>
            <a:ext cx="8284654" cy="8766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 private owner must be connected with a profesionnal forest manager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Public policies must encourage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active sustainable forest management</a:t>
            </a:r>
          </a:p>
          <a:p>
            <a:pPr marL="1675668" lvl="2" indent="-558556" algn="l">
              <a:lnSpc>
                <a:spcPts val="4113"/>
              </a:lnSpc>
              <a:buFont typeface="Arial"/>
              <a:buChar char="⚬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wood-based products use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Ensure national &amp; EU regulations coherence</a:t>
            </a:r>
          </a:p>
          <a:p>
            <a:pPr algn="l">
              <a:lnSpc>
                <a:spcPts val="4113"/>
              </a:lnSpc>
            </a:pPr>
            <a:endParaRPr lang="en-US" sz="388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37834" lvl="1" indent="-418917" algn="l">
              <a:lnSpc>
                <a:spcPts val="4113"/>
              </a:lnSpc>
              <a:buFont typeface="Arial"/>
              <a:buChar char="•"/>
            </a:pPr>
            <a:r>
              <a:rPr lang="en-US" sz="388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Explain to the “society” the importance of forest management and use of wood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19673" y="2224751"/>
            <a:ext cx="15855880" cy="3971856"/>
            <a:chOff x="0" y="0"/>
            <a:chExt cx="21457188" cy="5374969"/>
          </a:xfrm>
        </p:grpSpPr>
        <p:sp>
          <p:nvSpPr>
            <p:cNvPr id="3" name="Freeform 3"/>
            <p:cNvSpPr/>
            <p:nvPr/>
          </p:nvSpPr>
          <p:spPr>
            <a:xfrm>
              <a:off x="57150" y="58420"/>
              <a:ext cx="21387338" cy="5303848"/>
            </a:xfrm>
            <a:custGeom>
              <a:avLst/>
              <a:gdLst/>
              <a:ahLst/>
              <a:cxnLst/>
              <a:rect l="l" t="t" r="r" b="b"/>
              <a:pathLst>
                <a:path w="21387338" h="5303848">
                  <a:moveTo>
                    <a:pt x="21302249" y="5273369"/>
                  </a:moveTo>
                  <a:lnTo>
                    <a:pt x="0" y="5273369"/>
                  </a:lnTo>
                  <a:cubicBezTo>
                    <a:pt x="5080" y="5291148"/>
                    <a:pt x="21590" y="5303848"/>
                    <a:pt x="40640" y="5303848"/>
                  </a:cubicBezTo>
                  <a:lnTo>
                    <a:pt x="21344159" y="5303848"/>
                  </a:lnTo>
                  <a:cubicBezTo>
                    <a:pt x="21368288" y="5303848"/>
                    <a:pt x="21387338" y="5284798"/>
                    <a:pt x="21387338" y="5260669"/>
                  </a:cubicBezTo>
                  <a:lnTo>
                    <a:pt x="21387338" y="40640"/>
                  </a:lnTo>
                  <a:cubicBezTo>
                    <a:pt x="21387338" y="21590"/>
                    <a:pt x="21374638" y="6350"/>
                    <a:pt x="21358129" y="0"/>
                  </a:cubicBezTo>
                  <a:lnTo>
                    <a:pt x="21358129" y="5217489"/>
                  </a:lnTo>
                  <a:cubicBezTo>
                    <a:pt x="21358129" y="5247969"/>
                    <a:pt x="21332729" y="5273369"/>
                    <a:pt x="21302249" y="5273369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Freeform 4"/>
            <p:cNvSpPr/>
            <p:nvPr/>
          </p:nvSpPr>
          <p:spPr>
            <a:xfrm>
              <a:off x="12700" y="12700"/>
              <a:ext cx="21389879" cy="5306389"/>
            </a:xfrm>
            <a:custGeom>
              <a:avLst/>
              <a:gdLst/>
              <a:ahLst/>
              <a:cxnLst/>
              <a:rect l="l" t="t" r="r" b="b"/>
              <a:pathLst>
                <a:path w="21389879" h="5306389">
                  <a:moveTo>
                    <a:pt x="43180" y="5306389"/>
                  </a:moveTo>
                  <a:lnTo>
                    <a:pt x="21346699" y="5306389"/>
                  </a:lnTo>
                  <a:cubicBezTo>
                    <a:pt x="21370829" y="5306389"/>
                    <a:pt x="21389879" y="5287339"/>
                    <a:pt x="21389879" y="5263209"/>
                  </a:cubicBezTo>
                  <a:lnTo>
                    <a:pt x="21389879" y="43180"/>
                  </a:lnTo>
                  <a:cubicBezTo>
                    <a:pt x="21389879" y="19050"/>
                    <a:pt x="21370829" y="0"/>
                    <a:pt x="21346699" y="0"/>
                  </a:cubicBezTo>
                  <a:lnTo>
                    <a:pt x="43180" y="0"/>
                  </a:lnTo>
                  <a:cubicBezTo>
                    <a:pt x="19050" y="0"/>
                    <a:pt x="0" y="19050"/>
                    <a:pt x="0" y="43180"/>
                  </a:cubicBezTo>
                  <a:lnTo>
                    <a:pt x="0" y="5263209"/>
                  </a:lnTo>
                  <a:cubicBezTo>
                    <a:pt x="0" y="5287339"/>
                    <a:pt x="19050" y="5306389"/>
                    <a:pt x="43180" y="5306389"/>
                  </a:cubicBezTo>
                  <a:close/>
                </a:path>
              </a:pathLst>
            </a:custGeom>
            <a:solidFill>
              <a:srgbClr val="0032A0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5" name="Freeform 5"/>
            <p:cNvSpPr/>
            <p:nvPr/>
          </p:nvSpPr>
          <p:spPr>
            <a:xfrm>
              <a:off x="0" y="0"/>
              <a:ext cx="21457188" cy="5374968"/>
            </a:xfrm>
            <a:custGeom>
              <a:avLst/>
              <a:gdLst/>
              <a:ahLst/>
              <a:cxnLst/>
              <a:rect l="l" t="t" r="r" b="b"/>
              <a:pathLst>
                <a:path w="21457188" h="5374968">
                  <a:moveTo>
                    <a:pt x="21414009" y="44450"/>
                  </a:moveTo>
                  <a:cubicBezTo>
                    <a:pt x="21408929" y="19050"/>
                    <a:pt x="21386068" y="0"/>
                    <a:pt x="21359399" y="0"/>
                  </a:cubicBezTo>
                  <a:lnTo>
                    <a:pt x="55880" y="0"/>
                  </a:lnTo>
                  <a:cubicBezTo>
                    <a:pt x="25400" y="0"/>
                    <a:pt x="0" y="25400"/>
                    <a:pt x="0" y="55880"/>
                  </a:cubicBezTo>
                  <a:lnTo>
                    <a:pt x="0" y="5275909"/>
                  </a:lnTo>
                  <a:cubicBezTo>
                    <a:pt x="0" y="5302579"/>
                    <a:pt x="17780" y="5324168"/>
                    <a:pt x="43180" y="5330518"/>
                  </a:cubicBezTo>
                  <a:cubicBezTo>
                    <a:pt x="48260" y="5355918"/>
                    <a:pt x="71120" y="5374968"/>
                    <a:pt x="97790" y="5374968"/>
                  </a:cubicBezTo>
                  <a:lnTo>
                    <a:pt x="21401309" y="5374968"/>
                  </a:lnTo>
                  <a:cubicBezTo>
                    <a:pt x="21431788" y="5374968"/>
                    <a:pt x="21457188" y="5349568"/>
                    <a:pt x="21457188" y="5319089"/>
                  </a:cubicBezTo>
                  <a:lnTo>
                    <a:pt x="21457188" y="99060"/>
                  </a:lnTo>
                  <a:cubicBezTo>
                    <a:pt x="21457188" y="72390"/>
                    <a:pt x="21439409" y="50800"/>
                    <a:pt x="21414009" y="44450"/>
                  </a:cubicBezTo>
                  <a:close/>
                  <a:moveTo>
                    <a:pt x="12700" y="5275909"/>
                  </a:moveTo>
                  <a:lnTo>
                    <a:pt x="12700" y="55880"/>
                  </a:lnTo>
                  <a:cubicBezTo>
                    <a:pt x="12700" y="31750"/>
                    <a:pt x="31750" y="12700"/>
                    <a:pt x="55880" y="12700"/>
                  </a:cubicBezTo>
                  <a:lnTo>
                    <a:pt x="21359399" y="12700"/>
                  </a:lnTo>
                  <a:cubicBezTo>
                    <a:pt x="21383529" y="12700"/>
                    <a:pt x="21402579" y="31750"/>
                    <a:pt x="21402579" y="55880"/>
                  </a:cubicBezTo>
                  <a:lnTo>
                    <a:pt x="21402579" y="5275909"/>
                  </a:lnTo>
                  <a:cubicBezTo>
                    <a:pt x="21402579" y="5300039"/>
                    <a:pt x="21383529" y="5319089"/>
                    <a:pt x="21359399" y="5319089"/>
                  </a:cubicBezTo>
                  <a:lnTo>
                    <a:pt x="55880" y="5319089"/>
                  </a:lnTo>
                  <a:cubicBezTo>
                    <a:pt x="31750" y="5319089"/>
                    <a:pt x="12700" y="5300039"/>
                    <a:pt x="12700" y="5275909"/>
                  </a:cubicBezTo>
                  <a:close/>
                  <a:moveTo>
                    <a:pt x="21444488" y="5319089"/>
                  </a:moveTo>
                  <a:cubicBezTo>
                    <a:pt x="21444488" y="5343218"/>
                    <a:pt x="21425438" y="5362268"/>
                    <a:pt x="21401309" y="5362268"/>
                  </a:cubicBezTo>
                  <a:lnTo>
                    <a:pt x="97790" y="5362268"/>
                  </a:lnTo>
                  <a:cubicBezTo>
                    <a:pt x="78740" y="5362268"/>
                    <a:pt x="62230" y="5349568"/>
                    <a:pt x="57150" y="5331789"/>
                  </a:cubicBezTo>
                  <a:lnTo>
                    <a:pt x="21359399" y="5331789"/>
                  </a:lnTo>
                  <a:cubicBezTo>
                    <a:pt x="21389879" y="5331789"/>
                    <a:pt x="21415279" y="5306389"/>
                    <a:pt x="21415279" y="5275909"/>
                  </a:cubicBezTo>
                  <a:lnTo>
                    <a:pt x="21415279" y="58420"/>
                  </a:lnTo>
                  <a:cubicBezTo>
                    <a:pt x="21431788" y="64770"/>
                    <a:pt x="21444488" y="80010"/>
                    <a:pt x="21444488" y="99060"/>
                  </a:cubicBezTo>
                  <a:lnTo>
                    <a:pt x="21444488" y="531908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fi-FI"/>
            </a:p>
          </p:txBody>
        </p:sp>
      </p:grpSp>
      <p:sp>
        <p:nvSpPr>
          <p:cNvPr id="6" name="Freeform 6"/>
          <p:cNvSpPr/>
          <p:nvPr/>
        </p:nvSpPr>
        <p:spPr>
          <a:xfrm>
            <a:off x="199192" y="161893"/>
            <a:ext cx="2632195" cy="1228524"/>
          </a:xfrm>
          <a:custGeom>
            <a:avLst/>
            <a:gdLst/>
            <a:ahLst/>
            <a:cxnLst/>
            <a:rect l="l" t="t" r="r" b="b"/>
            <a:pathLst>
              <a:path w="2632195" h="1228524">
                <a:moveTo>
                  <a:pt x="0" y="0"/>
                </a:moveTo>
                <a:lnTo>
                  <a:pt x="2632195" y="0"/>
                </a:lnTo>
                <a:lnTo>
                  <a:pt x="2632195" y="1228524"/>
                </a:lnTo>
                <a:lnTo>
                  <a:pt x="0" y="122852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7" name="TextBox 7"/>
          <p:cNvSpPr txBox="1"/>
          <p:nvPr/>
        </p:nvSpPr>
        <p:spPr>
          <a:xfrm>
            <a:off x="7433164" y="6447973"/>
            <a:ext cx="9735163" cy="412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499"/>
              </a:lnSpc>
            </a:pPr>
            <a:r>
              <a:rPr lang="en-US" sz="2499" b="1" spc="324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ERIAFF, 12 MAY 2026 (AMSTERDAM)</a:t>
            </a:r>
            <a:r>
              <a:rPr lang="en-US" sz="2499" b="1" spc="324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43366" y="2283103"/>
            <a:ext cx="15208494" cy="3537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80"/>
              </a:lnSpc>
            </a:pPr>
            <a:r>
              <a:rPr lang="en-US" sz="6200" b="1" spc="-62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Thank you for your attention</a:t>
            </a:r>
          </a:p>
          <a:p>
            <a:pPr algn="l">
              <a:lnSpc>
                <a:spcPts val="8309"/>
              </a:lnSpc>
            </a:pPr>
            <a:endParaRPr lang="en-US" sz="6200" b="1" spc="-62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5599"/>
              </a:lnSpc>
            </a:pPr>
            <a:r>
              <a:rPr lang="en-US" sz="3999" b="1" spc="-39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Mr Tammouz Eñaut HELOU</a:t>
            </a:r>
          </a:p>
          <a:p>
            <a:pPr algn="l">
              <a:lnSpc>
                <a:spcPts val="5599"/>
              </a:lnSpc>
            </a:pPr>
            <a:r>
              <a:rPr lang="en-US" sz="3999" b="1" spc="-39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Secretary general</a:t>
            </a:r>
          </a:p>
        </p:txBody>
      </p:sp>
      <p:sp>
        <p:nvSpPr>
          <p:cNvPr id="9" name="AutoShape 9"/>
          <p:cNvSpPr/>
          <p:nvPr/>
        </p:nvSpPr>
        <p:spPr>
          <a:xfrm>
            <a:off x="-308984" y="9838910"/>
            <a:ext cx="18731568" cy="0"/>
          </a:xfrm>
          <a:prstGeom prst="line">
            <a:avLst/>
          </a:prstGeom>
          <a:ln w="95250" cap="rnd">
            <a:solidFill>
              <a:srgbClr val="FFC72C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fi-FI"/>
          </a:p>
        </p:txBody>
      </p:sp>
      <p:grpSp>
        <p:nvGrpSpPr>
          <p:cNvPr id="10" name="Group 10"/>
          <p:cNvGrpSpPr/>
          <p:nvPr/>
        </p:nvGrpSpPr>
        <p:grpSpPr>
          <a:xfrm>
            <a:off x="5940432" y="9372600"/>
            <a:ext cx="8023383" cy="1291991"/>
            <a:chOff x="0" y="0"/>
            <a:chExt cx="1408091" cy="22674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408091" cy="226742"/>
            </a:xfrm>
            <a:custGeom>
              <a:avLst/>
              <a:gdLst/>
              <a:ahLst/>
              <a:cxnLst/>
              <a:rect l="l" t="t" r="r" b="b"/>
              <a:pathLst>
                <a:path w="1408091" h="226742">
                  <a:moveTo>
                    <a:pt x="0" y="0"/>
                  </a:moveTo>
                  <a:lnTo>
                    <a:pt x="1408091" y="0"/>
                  </a:lnTo>
                  <a:lnTo>
                    <a:pt x="1408091" y="226742"/>
                  </a:lnTo>
                  <a:lnTo>
                    <a:pt x="0" y="22674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28575"/>
              <a:ext cx="1408091" cy="2553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11614776" y="9598054"/>
            <a:ext cx="478358" cy="475368"/>
          </a:xfrm>
          <a:custGeom>
            <a:avLst/>
            <a:gdLst/>
            <a:ahLst/>
            <a:cxnLst/>
            <a:rect l="l" t="t" r="r" b="b"/>
            <a:pathLst>
              <a:path w="478358" h="475368">
                <a:moveTo>
                  <a:pt x="0" y="0"/>
                </a:moveTo>
                <a:lnTo>
                  <a:pt x="478358" y="0"/>
                </a:lnTo>
                <a:lnTo>
                  <a:pt x="478358" y="475368"/>
                </a:lnTo>
                <a:lnTo>
                  <a:pt x="0" y="47536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4" name="Freeform 14"/>
          <p:cNvSpPr/>
          <p:nvPr/>
        </p:nvSpPr>
        <p:spPr>
          <a:xfrm>
            <a:off x="10835240" y="9598054"/>
            <a:ext cx="486175" cy="481713"/>
          </a:xfrm>
          <a:custGeom>
            <a:avLst/>
            <a:gdLst/>
            <a:ahLst/>
            <a:cxnLst/>
            <a:rect l="l" t="t" r="r" b="b"/>
            <a:pathLst>
              <a:path w="486175" h="481713">
                <a:moveTo>
                  <a:pt x="0" y="0"/>
                </a:moveTo>
                <a:lnTo>
                  <a:pt x="486175" y="0"/>
                </a:lnTo>
                <a:lnTo>
                  <a:pt x="486175" y="481713"/>
                </a:lnTo>
                <a:lnTo>
                  <a:pt x="0" y="48171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r="-16194"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5" name="Freeform 15"/>
          <p:cNvSpPr/>
          <p:nvPr/>
        </p:nvSpPr>
        <p:spPr>
          <a:xfrm>
            <a:off x="12405545" y="9598054"/>
            <a:ext cx="481713" cy="481713"/>
          </a:xfrm>
          <a:custGeom>
            <a:avLst/>
            <a:gdLst/>
            <a:ahLst/>
            <a:cxnLst/>
            <a:rect l="l" t="t" r="r" b="b"/>
            <a:pathLst>
              <a:path w="481713" h="481713">
                <a:moveTo>
                  <a:pt x="0" y="0"/>
                </a:moveTo>
                <a:lnTo>
                  <a:pt x="481713" y="0"/>
                </a:lnTo>
                <a:lnTo>
                  <a:pt x="481713" y="481713"/>
                </a:lnTo>
                <a:lnTo>
                  <a:pt x="0" y="48171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6" name="Freeform 16"/>
          <p:cNvSpPr/>
          <p:nvPr/>
        </p:nvSpPr>
        <p:spPr>
          <a:xfrm>
            <a:off x="13247294" y="9598054"/>
            <a:ext cx="481713" cy="481713"/>
          </a:xfrm>
          <a:custGeom>
            <a:avLst/>
            <a:gdLst/>
            <a:ahLst/>
            <a:cxnLst/>
            <a:rect l="l" t="t" r="r" b="b"/>
            <a:pathLst>
              <a:path w="481713" h="481713">
                <a:moveTo>
                  <a:pt x="0" y="0"/>
                </a:moveTo>
                <a:lnTo>
                  <a:pt x="481712" y="0"/>
                </a:lnTo>
                <a:lnTo>
                  <a:pt x="481712" y="481713"/>
                </a:lnTo>
                <a:lnTo>
                  <a:pt x="0" y="48171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17" name="TextBox 17"/>
          <p:cNvSpPr txBox="1"/>
          <p:nvPr/>
        </p:nvSpPr>
        <p:spPr>
          <a:xfrm>
            <a:off x="5940432" y="9604921"/>
            <a:ext cx="4809236" cy="4140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0"/>
              </a:lnSpc>
              <a:spcBef>
                <a:spcPct val="0"/>
              </a:spcBef>
            </a:pPr>
            <a:r>
              <a:rPr lang="en-US" sz="2450">
                <a:solidFill>
                  <a:srgbClr val="0032A0"/>
                </a:solidFill>
                <a:latin typeface="Montserrat"/>
                <a:ea typeface="Montserrat"/>
                <a:cs typeface="Montserrat"/>
                <a:sym typeface="Montserrat"/>
              </a:rPr>
              <a:t>lescooperativesforestieres.fr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506803" y="8327573"/>
            <a:ext cx="10905716" cy="8426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0"/>
              </a:lnSpc>
            </a:pPr>
            <a:r>
              <a:rPr lang="en-US" sz="2450" b="1">
                <a:solidFill>
                  <a:srgbClr val="0032A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Union de la Coopération Forestière Française (UCFF)</a:t>
            </a:r>
          </a:p>
          <a:p>
            <a:pPr algn="ctr">
              <a:lnSpc>
                <a:spcPts val="3430"/>
              </a:lnSpc>
              <a:spcBef>
                <a:spcPct val="0"/>
              </a:spcBef>
            </a:pPr>
            <a:r>
              <a:rPr lang="en-US" sz="2450">
                <a:solidFill>
                  <a:srgbClr val="0032A0"/>
                </a:solidFill>
                <a:latin typeface="Montserrat"/>
                <a:ea typeface="Montserrat"/>
                <a:cs typeface="Montserrat"/>
                <a:sym typeface="Montserrat"/>
              </a:rPr>
              <a:t>47 rue de Rome 75008 Paris</a:t>
            </a:r>
            <a:r>
              <a:rPr lang="en-US" sz="2450">
                <a:solidFill>
                  <a:srgbClr val="0135AD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450">
                <a:solidFill>
                  <a:srgbClr val="FFC72C"/>
                </a:solidFill>
                <a:latin typeface="Montserrat"/>
                <a:ea typeface="Montserrat"/>
                <a:cs typeface="Montserrat"/>
                <a:sym typeface="Montserrat"/>
              </a:rPr>
              <a:t>-</a:t>
            </a:r>
            <a:r>
              <a:rPr lang="en-US" sz="2450">
                <a:solidFill>
                  <a:srgbClr val="0135AD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450">
                <a:solidFill>
                  <a:srgbClr val="0032A0"/>
                </a:solidFill>
                <a:latin typeface="Montserrat"/>
                <a:ea typeface="Montserrat"/>
                <a:cs typeface="Montserrat"/>
                <a:sym typeface="Montserrat"/>
              </a:rPr>
              <a:t>info@lescooperativesforestieres.fr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4387455" y="3431488"/>
            <a:ext cx="9513090" cy="48054"/>
            <a:chOff x="0" y="0"/>
            <a:chExt cx="2505505" cy="12656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2505505" cy="12656"/>
            </a:xfrm>
            <a:custGeom>
              <a:avLst/>
              <a:gdLst/>
              <a:ahLst/>
              <a:cxnLst/>
              <a:rect l="l" t="t" r="r" b="b"/>
              <a:pathLst>
                <a:path w="2505505" h="12656">
                  <a:moveTo>
                    <a:pt x="0" y="0"/>
                  </a:moveTo>
                  <a:lnTo>
                    <a:pt x="2505505" y="0"/>
                  </a:lnTo>
                  <a:lnTo>
                    <a:pt x="2505505" y="12656"/>
                  </a:lnTo>
                  <a:lnTo>
                    <a:pt x="0" y="12656"/>
                  </a:lnTo>
                  <a:close/>
                </a:path>
              </a:pathLst>
            </a:custGeom>
            <a:solidFill>
              <a:srgbClr val="FFC72C"/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9525"/>
              <a:ext cx="2505505" cy="221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41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144000" y="4484519"/>
            <a:ext cx="584516" cy="579151"/>
          </a:xfrm>
          <a:custGeom>
            <a:avLst/>
            <a:gdLst/>
            <a:ahLst/>
            <a:cxnLst/>
            <a:rect l="l" t="t" r="r" b="b"/>
            <a:pathLst>
              <a:path w="584516" h="579151">
                <a:moveTo>
                  <a:pt x="0" y="0"/>
                </a:moveTo>
                <a:lnTo>
                  <a:pt x="584516" y="0"/>
                </a:lnTo>
                <a:lnTo>
                  <a:pt x="584516" y="579151"/>
                </a:lnTo>
                <a:lnTo>
                  <a:pt x="0" y="57915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r="-16194"/>
            </a:stretch>
          </a:blipFill>
        </p:spPr>
        <p:txBody>
          <a:bodyPr/>
          <a:lstStyle/>
          <a:p>
            <a:endParaRPr lang="fi-FI"/>
          </a:p>
        </p:txBody>
      </p:sp>
      <p:sp>
        <p:nvSpPr>
          <p:cNvPr id="23" name="Freeform 23"/>
          <p:cNvSpPr/>
          <p:nvPr/>
        </p:nvSpPr>
        <p:spPr>
          <a:xfrm>
            <a:off x="9959661" y="4536410"/>
            <a:ext cx="478358" cy="475368"/>
          </a:xfrm>
          <a:custGeom>
            <a:avLst/>
            <a:gdLst/>
            <a:ahLst/>
            <a:cxnLst/>
            <a:rect l="l" t="t" r="r" b="b"/>
            <a:pathLst>
              <a:path w="478358" h="475368">
                <a:moveTo>
                  <a:pt x="0" y="0"/>
                </a:moveTo>
                <a:lnTo>
                  <a:pt x="478357" y="0"/>
                </a:lnTo>
                <a:lnTo>
                  <a:pt x="478357" y="475368"/>
                </a:lnTo>
                <a:lnTo>
                  <a:pt x="0" y="47536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i-FI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dd1ee1c-a1a3-4bd3-b0f8-75b68afa1809">
      <Terms xmlns="http://schemas.microsoft.com/office/infopath/2007/PartnerControls"/>
    </lcf76f155ced4ddcb4097134ff3c332f>
    <TaxCatchAll xmlns="600e9f3a-b14c-4656-a2a0-4db7c89b6f7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C81C2AA979964A9974987DCE8F25C5" ma:contentTypeVersion="16" ma:contentTypeDescription="Crée un document." ma:contentTypeScope="" ma:versionID="25eeb8e1b6c6d0fe696b4f3a0d099ef1">
  <xsd:schema xmlns:xsd="http://www.w3.org/2001/XMLSchema" xmlns:xs="http://www.w3.org/2001/XMLSchema" xmlns:p="http://schemas.microsoft.com/office/2006/metadata/properties" xmlns:ns2="1dd1ee1c-a1a3-4bd3-b0f8-75b68afa1809" xmlns:ns3="600e9f3a-b14c-4656-a2a0-4db7c89b6f78" targetNamespace="http://schemas.microsoft.com/office/2006/metadata/properties" ma:root="true" ma:fieldsID="58b7bebffb6947068b9c732a3001b1c4" ns2:_="" ns3:_="">
    <xsd:import namespace="1dd1ee1c-a1a3-4bd3-b0f8-75b68afa1809"/>
    <xsd:import namespace="600e9f3a-b14c-4656-a2a0-4db7c89b6f7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d1ee1c-a1a3-4bd3-b0f8-75b68afa1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Balises d’images" ma:readOnly="false" ma:fieldId="{5cf76f15-5ced-4ddc-b409-7134ff3c332f}" ma:taxonomyMulti="true" ma:sspId="c6eae85b-37da-44f1-bfaa-d215af00402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0e9f3a-b14c-4656-a2a0-4db7c89b6f78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102bfb3b-3b6d-4042-8541-6d6193903b4c}" ma:internalName="TaxCatchAll" ma:showField="CatchAllData" ma:web="600e9f3a-b14c-4656-a2a0-4db7c89b6f7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C1FA609-8760-472F-92C2-2172E6E64FF8}">
  <ds:schemaRefs>
    <ds:schemaRef ds:uri="http://schemas.microsoft.com/office/2006/metadata/properties"/>
    <ds:schemaRef ds:uri="http://schemas.microsoft.com/office/infopath/2007/PartnerControls"/>
    <ds:schemaRef ds:uri="1dd1ee1c-a1a3-4bd3-b0f8-75b68afa1809"/>
    <ds:schemaRef ds:uri="600e9f3a-b14c-4656-a2a0-4db7c89b6f78"/>
  </ds:schemaRefs>
</ds:datastoreItem>
</file>

<file path=customXml/itemProps2.xml><?xml version="1.0" encoding="utf-8"?>
<ds:datastoreItem xmlns:ds="http://schemas.openxmlformats.org/officeDocument/2006/customXml" ds:itemID="{327C74C6-F90E-42EB-8511-5C9C9DBE83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d1ee1c-a1a3-4bd3-b0f8-75b68afa1809"/>
    <ds:schemaRef ds:uri="600e9f3a-b14c-4656-a2a0-4db7c89b6f7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A3A03DE-6224-4EB0-ADDF-3543B6348D4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675</Words>
  <Application>Microsoft Office PowerPoint</Application>
  <PresentationFormat>Personalizado</PresentationFormat>
  <Paragraphs>168</Paragraphs>
  <Slides>15</Slides>
  <Notes>2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1" baseType="lpstr">
      <vt:lpstr>Montserrat</vt:lpstr>
      <vt:lpstr>Montserrat Bold</vt:lpstr>
      <vt:lpstr>Arial</vt:lpstr>
      <vt:lpstr>Calibri</vt:lpstr>
      <vt:lpstr>Office Theme</vt:lpstr>
      <vt:lpstr>Worksheet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 04 2026 - présentation TEH mi-mai</dc:title>
  <dc:creator>Álvaro Picardo Nieto</dc:creator>
  <cp:lastModifiedBy>Álvaro Picardo</cp:lastModifiedBy>
  <cp:revision>2</cp:revision>
  <dcterms:created xsi:type="dcterms:W3CDTF">2006-08-16T00:00:00Z</dcterms:created>
  <dcterms:modified xsi:type="dcterms:W3CDTF">2026-05-18T12:40:29Z</dcterms:modified>
  <dc:identifier>DAHHYBCDwO0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0x010100A8C81C2AA979964A9974987DCE8F25C5</vt:lpwstr>
  </property>
</Properties>
</file>