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79" r:id="rId3"/>
    <p:sldId id="257" r:id="rId4"/>
    <p:sldId id="273" r:id="rId5"/>
    <p:sldId id="275" r:id="rId6"/>
    <p:sldId id="258" r:id="rId7"/>
    <p:sldId id="259" r:id="rId8"/>
    <p:sldId id="260" r:id="rId9"/>
    <p:sldId id="261" r:id="rId10"/>
    <p:sldId id="276" r:id="rId11"/>
    <p:sldId id="262" r:id="rId12"/>
    <p:sldId id="263" r:id="rId13"/>
    <p:sldId id="264" r:id="rId14"/>
    <p:sldId id="277" r:id="rId15"/>
    <p:sldId id="274" r:id="rId16"/>
    <p:sldId id="272" r:id="rId17"/>
    <p:sldId id="266" r:id="rId18"/>
    <p:sldId id="267" r:id="rId19"/>
    <p:sldId id="268" r:id="rId20"/>
    <p:sldId id="270" r:id="rId21"/>
    <p:sldId id="278" r:id="rId22"/>
    <p:sldId id="271" r:id="rId23"/>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6" d="100"/>
          <a:sy n="76" d="100"/>
        </p:scale>
        <p:origin x="52" y="3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rne Neault" userId="f1330c174f053cb3" providerId="LiveId" clId="{FA7B701E-B6C8-4AAC-9098-754EDA6DED15}"/>
    <pc:docChg chg="custSel addSld delSld modSld sldOrd">
      <pc:chgData name="Lorne Neault" userId="f1330c174f053cb3" providerId="LiveId" clId="{FA7B701E-B6C8-4AAC-9098-754EDA6DED15}" dt="2026-09-16T05:08:49.969" v="77" actId="26606"/>
      <pc:docMkLst>
        <pc:docMk/>
      </pc:docMkLst>
      <pc:sldChg chg="modSp mod modNotes">
        <pc:chgData name="Lorne Neault" userId="f1330c174f053cb3" providerId="LiveId" clId="{FA7B701E-B6C8-4AAC-9098-754EDA6DED15}" dt="2026-09-16T05:07:24.958" v="76" actId="26606"/>
        <pc:sldMkLst>
          <pc:docMk/>
          <pc:sldMk cId="0" sldId="256"/>
        </pc:sldMkLst>
        <pc:spChg chg="mod">
          <ac:chgData name="Lorne Neault" userId="f1330c174f053cb3" providerId="LiveId" clId="{FA7B701E-B6C8-4AAC-9098-754EDA6DED15}" dt="2026-09-16T02:02:53.780" v="72" actId="26606"/>
          <ac:spMkLst>
            <pc:docMk/>
            <pc:sldMk cId="0" sldId="256"/>
            <ac:spMk id="5" creationId="{00000000-0000-0000-0000-000000000000}"/>
          </ac:spMkLst>
        </pc:spChg>
      </pc:sldChg>
      <pc:sldChg chg="modSp mod modNotes">
        <pc:chgData name="Lorne Neault" userId="f1330c174f053cb3" providerId="LiveId" clId="{FA7B701E-B6C8-4AAC-9098-754EDA6DED15}" dt="2026-09-16T05:07:24.958" v="76" actId="26606"/>
        <pc:sldMkLst>
          <pc:docMk/>
          <pc:sldMk cId="0" sldId="257"/>
        </pc:sldMkLst>
        <pc:spChg chg="mod">
          <ac:chgData name="Lorne Neault" userId="f1330c174f053cb3" providerId="LiveId" clId="{FA7B701E-B6C8-4AAC-9098-754EDA6DED15}" dt="2026-09-16T00:38:12.102" v="71" actId="26606"/>
          <ac:spMkLst>
            <pc:docMk/>
            <pc:sldMk cId="0" sldId="257"/>
            <ac:spMk id="18" creationId="{00000000-0000-0000-0000-000000000000}"/>
          </ac:spMkLst>
        </pc:spChg>
        <pc:spChg chg="mod">
          <ac:chgData name="Lorne Neault" userId="f1330c174f053cb3" providerId="LiveId" clId="{FA7B701E-B6C8-4AAC-9098-754EDA6DED15}" dt="2026-09-16T00:38:12.102" v="71" actId="26606"/>
          <ac:spMkLst>
            <pc:docMk/>
            <pc:sldMk cId="0" sldId="257"/>
            <ac:spMk id="19" creationId="{00000000-0000-0000-0000-000000000000}"/>
          </ac:spMkLst>
        </pc:spChg>
      </pc:sldChg>
      <pc:sldChg chg="modNotes">
        <pc:chgData name="Lorne Neault" userId="f1330c174f053cb3" providerId="LiveId" clId="{FA7B701E-B6C8-4AAC-9098-754EDA6DED15}" dt="2026-09-16T05:07:24.958" v="76" actId="26606"/>
        <pc:sldMkLst>
          <pc:docMk/>
          <pc:sldMk cId="0" sldId="258"/>
        </pc:sldMkLst>
      </pc:sldChg>
      <pc:sldChg chg="modSp mod modNotes">
        <pc:chgData name="Lorne Neault" userId="f1330c174f053cb3" providerId="LiveId" clId="{FA7B701E-B6C8-4AAC-9098-754EDA6DED15}" dt="2026-09-16T05:07:24.958" v="76" actId="26606"/>
        <pc:sldMkLst>
          <pc:docMk/>
          <pc:sldMk cId="0" sldId="259"/>
        </pc:sldMkLst>
        <pc:spChg chg="mod">
          <ac:chgData name="Lorne Neault" userId="f1330c174f053cb3" providerId="LiveId" clId="{FA7B701E-B6C8-4AAC-9098-754EDA6DED15}" dt="2026-09-14T18:22:59.963" v="68" actId="26606"/>
          <ac:spMkLst>
            <pc:docMk/>
            <pc:sldMk cId="0" sldId="259"/>
            <ac:spMk id="7" creationId="{00000000-0000-0000-0000-000000000000}"/>
          </ac:spMkLst>
        </pc:spChg>
      </pc:sldChg>
      <pc:sldChg chg="modSp mod modNotes">
        <pc:chgData name="Lorne Neault" userId="f1330c174f053cb3" providerId="LiveId" clId="{FA7B701E-B6C8-4AAC-9098-754EDA6DED15}" dt="2026-09-16T05:07:24.958" v="76" actId="26606"/>
        <pc:sldMkLst>
          <pc:docMk/>
          <pc:sldMk cId="0" sldId="260"/>
        </pc:sldMkLst>
        <pc:spChg chg="mod">
          <ac:chgData name="Lorne Neault" userId="f1330c174f053cb3" providerId="LiveId" clId="{FA7B701E-B6C8-4AAC-9098-754EDA6DED15}" dt="2026-09-16T04:40:29.876" v="73" actId="26606"/>
          <ac:spMkLst>
            <pc:docMk/>
            <pc:sldMk cId="0" sldId="260"/>
            <ac:spMk id="21" creationId="{00000000-0000-0000-0000-000000000000}"/>
          </ac:spMkLst>
        </pc:spChg>
      </pc:sldChg>
      <pc:sldChg chg="modSp mod modNotes">
        <pc:chgData name="Lorne Neault" userId="f1330c174f053cb3" providerId="LiveId" clId="{FA7B701E-B6C8-4AAC-9098-754EDA6DED15}" dt="2026-09-16T05:07:24.958" v="76" actId="26606"/>
        <pc:sldMkLst>
          <pc:docMk/>
          <pc:sldMk cId="0" sldId="261"/>
        </pc:sldMkLst>
        <pc:spChg chg="mod">
          <ac:chgData name="Lorne Neault" userId="f1330c174f053cb3" providerId="LiveId" clId="{FA7B701E-B6C8-4AAC-9098-754EDA6DED15}" dt="2026-09-16T00:38:12.102" v="71" actId="26606"/>
          <ac:spMkLst>
            <pc:docMk/>
            <pc:sldMk cId="0" sldId="261"/>
            <ac:spMk id="7" creationId="{00000000-0000-0000-0000-000000000000}"/>
          </ac:spMkLst>
        </pc:spChg>
      </pc:sldChg>
      <pc:sldChg chg="modNotes">
        <pc:chgData name="Lorne Neault" userId="f1330c174f053cb3" providerId="LiveId" clId="{FA7B701E-B6C8-4AAC-9098-754EDA6DED15}" dt="2026-09-16T05:07:24.958" v="76" actId="26606"/>
        <pc:sldMkLst>
          <pc:docMk/>
          <pc:sldMk cId="0" sldId="262"/>
        </pc:sldMkLst>
      </pc:sldChg>
      <pc:sldChg chg="modSp mod modNotes">
        <pc:chgData name="Lorne Neault" userId="f1330c174f053cb3" providerId="LiveId" clId="{FA7B701E-B6C8-4AAC-9098-754EDA6DED15}" dt="2026-09-16T05:07:24.958" v="76" actId="26606"/>
        <pc:sldMkLst>
          <pc:docMk/>
          <pc:sldMk cId="0" sldId="263"/>
        </pc:sldMkLst>
        <pc:spChg chg="mod">
          <ac:chgData name="Lorne Neault" userId="f1330c174f053cb3" providerId="LiveId" clId="{FA7B701E-B6C8-4AAC-9098-754EDA6DED15}" dt="2026-09-14T18:22:59.963" v="68" actId="26606"/>
          <ac:spMkLst>
            <pc:docMk/>
            <pc:sldMk cId="0" sldId="263"/>
            <ac:spMk id="3" creationId="{00000000-0000-0000-0000-000000000000}"/>
          </ac:spMkLst>
        </pc:spChg>
        <pc:spChg chg="mod">
          <ac:chgData name="Lorne Neault" userId="f1330c174f053cb3" providerId="LiveId" clId="{FA7B701E-B6C8-4AAC-9098-754EDA6DED15}" dt="2026-09-14T18:22:59.963" v="68" actId="26606"/>
          <ac:spMkLst>
            <pc:docMk/>
            <pc:sldMk cId="0" sldId="263"/>
            <ac:spMk id="15" creationId="{00000000-0000-0000-0000-000000000000}"/>
          </ac:spMkLst>
        </pc:spChg>
        <pc:spChg chg="mod">
          <ac:chgData name="Lorne Neault" userId="f1330c174f053cb3" providerId="LiveId" clId="{FA7B701E-B6C8-4AAC-9098-754EDA6DED15}" dt="2026-09-14T18:22:59.963" v="68" actId="26606"/>
          <ac:spMkLst>
            <pc:docMk/>
            <pc:sldMk cId="0" sldId="263"/>
            <ac:spMk id="18" creationId="{00000000-0000-0000-0000-000000000000}"/>
          </ac:spMkLst>
        </pc:spChg>
        <pc:spChg chg="mod">
          <ac:chgData name="Lorne Neault" userId="f1330c174f053cb3" providerId="LiveId" clId="{FA7B701E-B6C8-4AAC-9098-754EDA6DED15}" dt="2026-09-14T18:22:59.963" v="68" actId="26606"/>
          <ac:spMkLst>
            <pc:docMk/>
            <pc:sldMk cId="0" sldId="263"/>
            <ac:spMk id="19" creationId="{00000000-0000-0000-0000-000000000000}"/>
          </ac:spMkLst>
        </pc:spChg>
      </pc:sldChg>
      <pc:sldChg chg="modSp mod modNotes">
        <pc:chgData name="Lorne Neault" userId="f1330c174f053cb3" providerId="LiveId" clId="{FA7B701E-B6C8-4AAC-9098-754EDA6DED15}" dt="2026-09-16T05:07:24.958" v="76" actId="26606"/>
        <pc:sldMkLst>
          <pc:docMk/>
          <pc:sldMk cId="0" sldId="264"/>
        </pc:sldMkLst>
        <pc:spChg chg="mod">
          <ac:chgData name="Lorne Neault" userId="f1330c174f053cb3" providerId="LiveId" clId="{FA7B701E-B6C8-4AAC-9098-754EDA6DED15}" dt="2026-09-16T04:40:29.876" v="73" actId="26606"/>
          <ac:spMkLst>
            <pc:docMk/>
            <pc:sldMk cId="0" sldId="264"/>
            <ac:spMk id="2" creationId="{00000000-0000-0000-0000-000000000000}"/>
          </ac:spMkLst>
        </pc:spChg>
        <pc:spChg chg="mod">
          <ac:chgData name="Lorne Neault" userId="f1330c174f053cb3" providerId="LiveId" clId="{FA7B701E-B6C8-4AAC-9098-754EDA6DED15}" dt="2026-09-16T04:40:29.876" v="73" actId="26606"/>
          <ac:spMkLst>
            <pc:docMk/>
            <pc:sldMk cId="0" sldId="264"/>
            <ac:spMk id="15" creationId="{00000000-0000-0000-0000-000000000000}"/>
          </ac:spMkLst>
        </pc:spChg>
        <pc:spChg chg="mod">
          <ac:chgData name="Lorne Neault" userId="f1330c174f053cb3" providerId="LiveId" clId="{FA7B701E-B6C8-4AAC-9098-754EDA6DED15}" dt="2026-09-16T04:40:29.876" v="73" actId="26606"/>
          <ac:spMkLst>
            <pc:docMk/>
            <pc:sldMk cId="0" sldId="264"/>
            <ac:spMk id="18" creationId="{00000000-0000-0000-0000-000000000000}"/>
          </ac:spMkLst>
        </pc:spChg>
        <pc:spChg chg="mod">
          <ac:chgData name="Lorne Neault" userId="f1330c174f053cb3" providerId="LiveId" clId="{FA7B701E-B6C8-4AAC-9098-754EDA6DED15}" dt="2026-09-16T04:40:29.876" v="73" actId="26606"/>
          <ac:spMkLst>
            <pc:docMk/>
            <pc:sldMk cId="0" sldId="264"/>
            <ac:spMk id="19" creationId="{00000000-0000-0000-0000-000000000000}"/>
          </ac:spMkLst>
        </pc:spChg>
        <pc:spChg chg="mod">
          <ac:chgData name="Lorne Neault" userId="f1330c174f053cb3" providerId="LiveId" clId="{FA7B701E-B6C8-4AAC-9098-754EDA6DED15}" dt="2026-09-16T04:40:29.876" v="73" actId="26606"/>
          <ac:spMkLst>
            <pc:docMk/>
            <pc:sldMk cId="0" sldId="264"/>
            <ac:spMk id="23" creationId="{00000000-0000-0000-0000-000000000000}"/>
          </ac:spMkLst>
        </pc:spChg>
      </pc:sldChg>
      <pc:sldChg chg="modSp del mod">
        <pc:chgData name="Lorne Neault" userId="f1330c174f053cb3" providerId="LiveId" clId="{FA7B701E-B6C8-4AAC-9098-754EDA6DED15}" dt="2026-09-16T02:02:53.780" v="72" actId="26606"/>
        <pc:sldMkLst>
          <pc:docMk/>
          <pc:sldMk cId="0" sldId="265"/>
        </pc:sldMkLst>
      </pc:sldChg>
      <pc:sldChg chg="modNotes">
        <pc:chgData name="Lorne Neault" userId="f1330c174f053cb3" providerId="LiveId" clId="{FA7B701E-B6C8-4AAC-9098-754EDA6DED15}" dt="2026-09-16T05:07:24.958" v="76" actId="26606"/>
        <pc:sldMkLst>
          <pc:docMk/>
          <pc:sldMk cId="0" sldId="266"/>
        </pc:sldMkLst>
      </pc:sldChg>
      <pc:sldChg chg="modNotes">
        <pc:chgData name="Lorne Neault" userId="f1330c174f053cb3" providerId="LiveId" clId="{FA7B701E-B6C8-4AAC-9098-754EDA6DED15}" dt="2026-09-16T05:07:24.958" v="76" actId="26606"/>
        <pc:sldMkLst>
          <pc:docMk/>
          <pc:sldMk cId="0" sldId="267"/>
        </pc:sldMkLst>
      </pc:sldChg>
      <pc:sldChg chg="modNotes">
        <pc:chgData name="Lorne Neault" userId="f1330c174f053cb3" providerId="LiveId" clId="{FA7B701E-B6C8-4AAC-9098-754EDA6DED15}" dt="2026-09-16T05:07:24.958" v="76" actId="26606"/>
        <pc:sldMkLst>
          <pc:docMk/>
          <pc:sldMk cId="0" sldId="268"/>
        </pc:sldMkLst>
      </pc:sldChg>
      <pc:sldChg chg="modSp del mod ord modNotes">
        <pc:chgData name="Lorne Neault" userId="f1330c174f053cb3" providerId="LiveId" clId="{FA7B701E-B6C8-4AAC-9098-754EDA6DED15}" dt="2026-09-16T05:08:49.969" v="77" actId="26606"/>
        <pc:sldMkLst>
          <pc:docMk/>
          <pc:sldMk cId="0" sldId="269"/>
        </pc:sldMkLst>
        <pc:spChg chg="mod">
          <ac:chgData name="Lorne Neault" userId="f1330c174f053cb3" providerId="LiveId" clId="{FA7B701E-B6C8-4AAC-9098-754EDA6DED15}" dt="2026-09-14T18:48:27.661" v="69" actId="26606"/>
          <ac:spMkLst>
            <pc:docMk/>
            <pc:sldMk cId="0" sldId="269"/>
            <ac:spMk id="2" creationId="{00000000-0000-0000-0000-000000000000}"/>
          </ac:spMkLst>
        </pc:spChg>
        <pc:spChg chg="mod">
          <ac:chgData name="Lorne Neault" userId="f1330c174f053cb3" providerId="LiveId" clId="{FA7B701E-B6C8-4AAC-9098-754EDA6DED15}" dt="2026-09-14T18:48:27.661" v="69" actId="26606"/>
          <ac:spMkLst>
            <pc:docMk/>
            <pc:sldMk cId="0" sldId="269"/>
            <ac:spMk id="3" creationId="{00000000-0000-0000-0000-000000000000}"/>
          </ac:spMkLst>
        </pc:spChg>
        <pc:spChg chg="mod">
          <ac:chgData name="Lorne Neault" userId="f1330c174f053cb3" providerId="LiveId" clId="{FA7B701E-B6C8-4AAC-9098-754EDA6DED15}" dt="2026-09-14T18:51:01.231" v="70" actId="26606"/>
          <ac:spMkLst>
            <pc:docMk/>
            <pc:sldMk cId="0" sldId="269"/>
            <ac:spMk id="7" creationId="{00000000-0000-0000-0000-000000000000}"/>
          </ac:spMkLst>
        </pc:spChg>
        <pc:spChg chg="mod">
          <ac:chgData name="Lorne Neault" userId="f1330c174f053cb3" providerId="LiveId" clId="{FA7B701E-B6C8-4AAC-9098-754EDA6DED15}" dt="2026-09-14T18:51:01.231" v="70" actId="26606"/>
          <ac:spMkLst>
            <pc:docMk/>
            <pc:sldMk cId="0" sldId="269"/>
            <ac:spMk id="11" creationId="{00000000-0000-0000-0000-000000000000}"/>
          </ac:spMkLst>
        </pc:spChg>
        <pc:spChg chg="mod">
          <ac:chgData name="Lorne Neault" userId="f1330c174f053cb3" providerId="LiveId" clId="{FA7B701E-B6C8-4AAC-9098-754EDA6DED15}" dt="2026-09-14T18:51:01.231" v="70" actId="26606"/>
          <ac:spMkLst>
            <pc:docMk/>
            <pc:sldMk cId="0" sldId="269"/>
            <ac:spMk id="15" creationId="{00000000-0000-0000-0000-000000000000}"/>
          </ac:spMkLst>
        </pc:spChg>
        <pc:spChg chg="mod">
          <ac:chgData name="Lorne Neault" userId="f1330c174f053cb3" providerId="LiveId" clId="{FA7B701E-B6C8-4AAC-9098-754EDA6DED15}" dt="2026-09-14T18:51:01.231" v="70" actId="26606"/>
          <ac:spMkLst>
            <pc:docMk/>
            <pc:sldMk cId="0" sldId="269"/>
            <ac:spMk id="19" creationId="{00000000-0000-0000-0000-000000000000}"/>
          </ac:spMkLst>
        </pc:spChg>
        <pc:spChg chg="mod">
          <ac:chgData name="Lorne Neault" userId="f1330c174f053cb3" providerId="LiveId" clId="{FA7B701E-B6C8-4AAC-9098-754EDA6DED15}" dt="2026-09-14T18:51:01.231" v="70" actId="26606"/>
          <ac:spMkLst>
            <pc:docMk/>
            <pc:sldMk cId="0" sldId="269"/>
            <ac:spMk id="23" creationId="{00000000-0000-0000-0000-000000000000}"/>
          </ac:spMkLst>
        </pc:spChg>
        <pc:spChg chg="mod">
          <ac:chgData name="Lorne Neault" userId="f1330c174f053cb3" providerId="LiveId" clId="{FA7B701E-B6C8-4AAC-9098-754EDA6DED15}" dt="2026-09-14T18:51:01.231" v="70" actId="26606"/>
          <ac:spMkLst>
            <pc:docMk/>
            <pc:sldMk cId="0" sldId="269"/>
            <ac:spMk id="27" creationId="{00000000-0000-0000-0000-000000000000}"/>
          </ac:spMkLst>
        </pc:spChg>
      </pc:sldChg>
      <pc:sldChg chg="modNotes">
        <pc:chgData name="Lorne Neault" userId="f1330c174f053cb3" providerId="LiveId" clId="{FA7B701E-B6C8-4AAC-9098-754EDA6DED15}" dt="2026-09-16T05:07:24.958" v="76" actId="26606"/>
        <pc:sldMkLst>
          <pc:docMk/>
          <pc:sldMk cId="0" sldId="270"/>
        </pc:sldMkLst>
      </pc:sldChg>
      <pc:sldChg chg="modNotes">
        <pc:chgData name="Lorne Neault" userId="f1330c174f053cb3" providerId="LiveId" clId="{FA7B701E-B6C8-4AAC-9098-754EDA6DED15}" dt="2026-09-16T05:07:24.958" v="76" actId="26606"/>
        <pc:sldMkLst>
          <pc:docMk/>
          <pc:sldMk cId="0" sldId="271"/>
        </pc:sldMkLst>
      </pc:sldChg>
      <pc:sldChg chg="modNotes">
        <pc:chgData name="Lorne Neault" userId="f1330c174f053cb3" providerId="LiveId" clId="{FA7B701E-B6C8-4AAC-9098-754EDA6DED15}" dt="2026-09-16T05:07:24.958" v="76" actId="26606"/>
        <pc:sldMkLst>
          <pc:docMk/>
          <pc:sldMk cId="0" sldId="272"/>
        </pc:sldMkLst>
      </pc:sldChg>
      <pc:sldChg chg="modNotes">
        <pc:chgData name="Lorne Neault" userId="f1330c174f053cb3" providerId="LiveId" clId="{FA7B701E-B6C8-4AAC-9098-754EDA6DED15}" dt="2026-09-16T05:07:24.958" v="76" actId="26606"/>
        <pc:sldMkLst>
          <pc:docMk/>
          <pc:sldMk cId="0" sldId="273"/>
        </pc:sldMkLst>
      </pc:sldChg>
      <pc:sldChg chg="modNotes">
        <pc:chgData name="Lorne Neault" userId="f1330c174f053cb3" providerId="LiveId" clId="{FA7B701E-B6C8-4AAC-9098-754EDA6DED15}" dt="2026-09-16T05:07:24.958" v="76" actId="26606"/>
        <pc:sldMkLst>
          <pc:docMk/>
          <pc:sldMk cId="0" sldId="274"/>
        </pc:sldMkLst>
      </pc:sldChg>
      <pc:sldChg chg="modNotes">
        <pc:chgData name="Lorne Neault" userId="f1330c174f053cb3" providerId="LiveId" clId="{FA7B701E-B6C8-4AAC-9098-754EDA6DED15}" dt="2026-09-16T05:07:24.958" v="76" actId="26606"/>
        <pc:sldMkLst>
          <pc:docMk/>
          <pc:sldMk cId="0" sldId="275"/>
        </pc:sldMkLst>
      </pc:sldChg>
      <pc:sldChg chg="modNotes">
        <pc:chgData name="Lorne Neault" userId="f1330c174f053cb3" providerId="LiveId" clId="{FA7B701E-B6C8-4AAC-9098-754EDA6DED15}" dt="2026-09-16T05:07:24.958" v="76" actId="26606"/>
        <pc:sldMkLst>
          <pc:docMk/>
          <pc:sldMk cId="0" sldId="276"/>
        </pc:sldMkLst>
      </pc:sldChg>
      <pc:sldChg chg="modSp mod modNotes">
        <pc:chgData name="Lorne Neault" userId="f1330c174f053cb3" providerId="LiveId" clId="{FA7B701E-B6C8-4AAC-9098-754EDA6DED15}" dt="2026-09-16T05:07:24.958" v="76" actId="26606"/>
        <pc:sldMkLst>
          <pc:docMk/>
          <pc:sldMk cId="0" sldId="277"/>
        </pc:sldMkLst>
        <pc:spChg chg="mod">
          <ac:chgData name="Lorne Neault" userId="f1330c174f053cb3" providerId="LiveId" clId="{FA7B701E-B6C8-4AAC-9098-754EDA6DED15}" dt="2026-09-16T02:02:53.780" v="72" actId="26606"/>
          <ac:spMkLst>
            <pc:docMk/>
            <pc:sldMk cId="0" sldId="277"/>
            <ac:spMk id="2" creationId="{00000000-0000-0000-0000-000000000000}"/>
          </ac:spMkLst>
        </pc:spChg>
        <pc:spChg chg="mod">
          <ac:chgData name="Lorne Neault" userId="f1330c174f053cb3" providerId="LiveId" clId="{FA7B701E-B6C8-4AAC-9098-754EDA6DED15}" dt="2026-09-16T02:02:53.780" v="72" actId="26606"/>
          <ac:spMkLst>
            <pc:docMk/>
            <pc:sldMk cId="0" sldId="277"/>
            <ac:spMk id="3" creationId="{00000000-0000-0000-0000-000000000000}"/>
          </ac:spMkLst>
        </pc:spChg>
        <pc:spChg chg="mod">
          <ac:chgData name="Lorne Neault" userId="f1330c174f053cb3" providerId="LiveId" clId="{FA7B701E-B6C8-4AAC-9098-754EDA6DED15}" dt="2026-09-16T02:02:53.780" v="72" actId="26606"/>
          <ac:spMkLst>
            <pc:docMk/>
            <pc:sldMk cId="0" sldId="277"/>
            <ac:spMk id="18" creationId="{00000000-0000-0000-0000-000000000000}"/>
          </ac:spMkLst>
        </pc:spChg>
        <pc:spChg chg="mod">
          <ac:chgData name="Lorne Neault" userId="f1330c174f053cb3" providerId="LiveId" clId="{FA7B701E-B6C8-4AAC-9098-754EDA6DED15}" dt="2026-09-16T02:02:53.780" v="72" actId="26606"/>
          <ac:spMkLst>
            <pc:docMk/>
            <pc:sldMk cId="0" sldId="277"/>
            <ac:spMk id="19" creationId="{00000000-0000-0000-0000-000000000000}"/>
          </ac:spMkLst>
        </pc:spChg>
      </pc:sldChg>
      <pc:sldChg chg="modSp add mod modNotes">
        <pc:chgData name="Lorne Neault" userId="f1330c174f053cb3" providerId="LiveId" clId="{FA7B701E-B6C8-4AAC-9098-754EDA6DED15}" dt="2026-09-16T05:07:24.958" v="76" actId="26606"/>
        <pc:sldMkLst>
          <pc:docMk/>
          <pc:sldMk cId="0" sldId="278"/>
        </pc:sldMkLst>
        <pc:spChg chg="mod">
          <ac:chgData name="Lorne Neault" userId="f1330c174f053cb3" providerId="LiveId" clId="{FA7B701E-B6C8-4AAC-9098-754EDA6DED15}" dt="2026-09-16T04:50:56.937" v="75" actId="26606"/>
          <ac:spMkLst>
            <pc:docMk/>
            <pc:sldMk cId="0" sldId="278"/>
            <ac:spMk id="3" creationId="{00000000-0000-0000-0000-000000000000}"/>
          </ac:spMkLst>
        </pc:spChg>
        <pc:spChg chg="mod">
          <ac:chgData name="Lorne Neault" userId="f1330c174f053cb3" providerId="LiveId" clId="{FA7B701E-B6C8-4AAC-9098-754EDA6DED15}" dt="2026-09-16T04:50:56.937" v="75" actId="26606"/>
          <ac:spMkLst>
            <pc:docMk/>
            <pc:sldMk cId="0" sldId="278"/>
            <ac:spMk id="11" creationId="{00000000-0000-0000-0000-000000000000}"/>
          </ac:spMkLst>
        </pc:spChg>
        <pc:spChg chg="mod">
          <ac:chgData name="Lorne Neault" userId="f1330c174f053cb3" providerId="LiveId" clId="{FA7B701E-B6C8-4AAC-9098-754EDA6DED15}" dt="2026-09-16T04:50:56.937" v="75" actId="26606"/>
          <ac:spMkLst>
            <pc:docMk/>
            <pc:sldMk cId="0" sldId="278"/>
            <ac:spMk id="14" creationId="{00000000-0000-0000-0000-000000000000}"/>
          </ac:spMkLst>
        </pc:spChg>
        <pc:spChg chg="mod">
          <ac:chgData name="Lorne Neault" userId="f1330c174f053cb3" providerId="LiveId" clId="{FA7B701E-B6C8-4AAC-9098-754EDA6DED15}" dt="2026-09-16T04:50:56.937" v="75" actId="26606"/>
          <ac:spMkLst>
            <pc:docMk/>
            <pc:sldMk cId="0" sldId="278"/>
            <ac:spMk id="15" creationId="{00000000-0000-0000-0000-000000000000}"/>
          </ac:spMkLst>
        </pc:spChg>
        <pc:spChg chg="mod">
          <ac:chgData name="Lorne Neault" userId="f1330c174f053cb3" providerId="LiveId" clId="{FA7B701E-B6C8-4AAC-9098-754EDA6DED15}" dt="2026-09-16T04:50:56.937" v="75" actId="26606"/>
          <ac:spMkLst>
            <pc:docMk/>
            <pc:sldMk cId="0" sldId="278"/>
            <ac:spMk id="18" creationId="{00000000-0000-0000-0000-000000000000}"/>
          </ac:spMkLst>
        </pc:spChg>
        <pc:spChg chg="mod">
          <ac:chgData name="Lorne Neault" userId="f1330c174f053cb3" providerId="LiveId" clId="{FA7B701E-B6C8-4AAC-9098-754EDA6DED15}" dt="2026-09-16T04:50:56.937" v="75" actId="26606"/>
          <ac:spMkLst>
            <pc:docMk/>
            <pc:sldMk cId="0" sldId="278"/>
            <ac:spMk id="19" creationId="{00000000-0000-0000-0000-000000000000}"/>
          </ac:spMkLst>
        </pc:spChg>
        <pc:spChg chg="mod">
          <ac:chgData name="Lorne Neault" userId="f1330c174f053cb3" providerId="LiveId" clId="{FA7B701E-B6C8-4AAC-9098-754EDA6DED15}" dt="2026-09-16T04:50:56.937" v="75" actId="26606"/>
          <ac:spMkLst>
            <pc:docMk/>
            <pc:sldMk cId="0" sldId="278"/>
            <ac:spMk id="23" creationId="{00000000-0000-0000-0000-000000000000}"/>
          </ac:spMkLst>
        </pc:spChg>
      </pc:sldChg>
      <pc:sldChg chg="add modNotes">
        <pc:chgData name="Lorne Neault" userId="f1330c174f053cb3" providerId="LiveId" clId="{FA7B701E-B6C8-4AAC-9098-754EDA6DED15}" dt="2026-09-16T05:07:24.958" v="76" actId="26606"/>
        <pc:sldMkLst>
          <pc:docMk/>
          <pc:sldMk cId="0" sldId="27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9/15/2026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SLIDE">
    <p:bg>
      <p:bgPr>
        <a:solidFill>
          <a:srgbClr val="0B3D91"/>
        </a:solidFill>
        <a:effectLst/>
      </p:bgPr>
    </p:bg>
    <p:spTree>
      <p:nvGrpSpPr>
        <p:cNvPr id="1" name=""/>
        <p:cNvGrpSpPr/>
        <p:nvPr/>
      </p:nvGrpSpPr>
      <p:grpSpPr>
        <a:xfrm>
          <a:off x="0" y="0"/>
          <a:ext cx="0" cy="0"/>
          <a:chOff x="0" y="0"/>
          <a:chExt cx="0" cy="0"/>
        </a:xfrm>
      </p:grpSpPr>
      <p:sp>
        <p:nvSpPr>
          <p:cNvPr id="2" name="Shape 0"/>
          <p:cNvSpPr/>
          <p:nvPr/>
        </p:nvSpPr>
        <p:spPr>
          <a:xfrm>
            <a:off x="0" y="0"/>
            <a:ext cx="9144000" cy="82296"/>
          </a:xfrm>
          <a:prstGeom prst="rect">
            <a:avLst/>
          </a:prstGeom>
          <a:solidFill>
            <a:srgbClr val="0E9AA7"/>
          </a:solidFill>
          <a:ln/>
        </p:spPr>
        <p:txBody>
          <a:bodyPr/>
          <a:lstStyle/>
          <a:p>
            <a:endParaRPr lang="en-CA"/>
          </a:p>
        </p:txBody>
      </p:sp>
      <p:sp>
        <p:nvSpPr>
          <p:cNvPr id="3" name="Shape 1"/>
          <p:cNvSpPr/>
          <p:nvPr/>
        </p:nvSpPr>
        <p:spPr>
          <a:xfrm>
            <a:off x="0" y="4160520"/>
            <a:ext cx="9144000" cy="982980"/>
          </a:xfrm>
          <a:prstGeom prst="rect">
            <a:avLst/>
          </a:prstGeom>
          <a:solidFill>
            <a:srgbClr val="082E6E"/>
          </a:solidFill>
          <a:ln/>
        </p:spPr>
        <p:txBody>
          <a:bodyPr/>
          <a:lstStyle/>
          <a:p>
            <a:endParaRPr lang="en-CA"/>
          </a:p>
        </p:txBody>
      </p:sp>
      <p:sp>
        <p:nvSpPr>
          <p:cNvPr id="4" name="Text 2"/>
          <p:cNvSpPr>
            <a:spLocks noGrp="1"/>
          </p:cNvSpPr>
          <p:nvPr>
            <p:ph type="title" idx="102" hasCustomPrompt="1"/>
          </p:nvPr>
        </p:nvSpPr>
        <p:spPr>
          <a:xfrm>
            <a:off x="731520" y="1417320"/>
            <a:ext cx="7680960" cy="1005840"/>
          </a:xfrm>
          <a:prstGeom prst="rect">
            <a:avLst/>
          </a:prstGeom>
          <a:noFill/>
          <a:ln/>
        </p:spPr>
        <p:txBody>
          <a:bodyPr wrap="square" rtlCol="0"/>
          <a:lstStyle>
            <a:lvl1pPr marL="0" indent="0" algn="l">
              <a:buNone/>
              <a:defRPr lang="en-US" sz="4000" b="1" dirty="0">
                <a:solidFill>
                  <a:srgbClr val="FFFFFF"/>
                </a:solidFill>
                <a:latin typeface="Segoe UI" pitchFamily="34" charset="0"/>
                <a:ea typeface="Segoe UI" pitchFamily="34" charset="-122"/>
                <a:cs typeface="Segoe UI" pitchFamily="34" charset="-120"/>
              </a:defRPr>
            </a:lvl1pPr>
          </a:lstStyle>
          <a:p>
            <a:pPr marL="0" indent="0" algn="l">
              <a:buNone/>
            </a:pPr>
            <a:endParaRPr lang="en-US" sz="40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NTENT">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68580"/>
          </a:xfrm>
          <a:prstGeom prst="rect">
            <a:avLst/>
          </a:prstGeom>
          <a:solidFill>
            <a:srgbClr val="0B3D91"/>
          </a:solidFill>
          <a:ln/>
        </p:spPr>
        <p:txBody>
          <a:bodyPr/>
          <a:lstStyle/>
          <a:p>
            <a:endParaRPr lang="en-CA"/>
          </a:p>
        </p:txBody>
      </p:sp>
      <p:sp>
        <p:nvSpPr>
          <p:cNvPr id="3" name="Shape 1"/>
          <p:cNvSpPr/>
          <p:nvPr/>
        </p:nvSpPr>
        <p:spPr>
          <a:xfrm>
            <a:off x="502920" y="1024128"/>
            <a:ext cx="914400" cy="41148"/>
          </a:xfrm>
          <a:prstGeom prst="rect">
            <a:avLst/>
          </a:prstGeom>
          <a:solidFill>
            <a:srgbClr val="0E9AA7"/>
          </a:solidFill>
          <a:ln/>
        </p:spPr>
        <p:txBody>
          <a:bodyPr/>
          <a:lstStyle/>
          <a:p>
            <a:endParaRPr lang="en-CA"/>
          </a:p>
        </p:txBody>
      </p:sp>
      <p:sp>
        <p:nvSpPr>
          <p:cNvPr id="4" name="Shape 2"/>
          <p:cNvSpPr/>
          <p:nvPr/>
        </p:nvSpPr>
        <p:spPr>
          <a:xfrm>
            <a:off x="0" y="4855464"/>
            <a:ext cx="9144000" cy="288036"/>
          </a:xfrm>
          <a:prstGeom prst="rect">
            <a:avLst/>
          </a:prstGeom>
          <a:solidFill>
            <a:srgbClr val="EEF3FA"/>
          </a:solidFill>
          <a:ln/>
        </p:spPr>
        <p:txBody>
          <a:bodyPr/>
          <a:lstStyle/>
          <a:p>
            <a:endParaRPr lang="en-CA"/>
          </a:p>
        </p:txBody>
      </p:sp>
      <p:sp>
        <p:nvSpPr>
          <p:cNvPr id="5" name="Text 3"/>
          <p:cNvSpPr/>
          <p:nvPr/>
        </p:nvSpPr>
        <p:spPr>
          <a:xfrm>
            <a:off x="502920" y="4855464"/>
            <a:ext cx="5486400" cy="288036"/>
          </a:xfrm>
          <a:prstGeom prst="rect">
            <a:avLst/>
          </a:prstGeom>
          <a:noFill/>
          <a:ln/>
        </p:spPr>
        <p:txBody>
          <a:bodyPr wrap="square" lIns="0" tIns="0" rIns="0" bIns="0" rtlCol="0" anchor="ctr"/>
          <a:lstStyle/>
          <a:p>
            <a:pPr marL="0" indent="0">
              <a:buNone/>
            </a:pPr>
            <a:r>
              <a:rPr lang="en-US" sz="900" dirty="0">
                <a:solidFill>
                  <a:srgbClr val="5B6B7C"/>
                </a:solidFill>
                <a:latin typeface="Segoe UI" pitchFamily="34" charset="0"/>
                <a:ea typeface="Segoe UI" pitchFamily="34" charset="-122"/>
                <a:cs typeface="Segoe UI" pitchFamily="34" charset="-120"/>
              </a:rPr>
              <a:t>Firefox Wildfire International  |  Barricade II FireGel</a:t>
            </a:r>
            <a:endParaRPr lang="en-US" sz="900" dirty="0"/>
          </a:p>
        </p:txBody>
      </p:sp>
      <p:sp>
        <p:nvSpPr>
          <p:cNvPr id="6" name="Text 4"/>
          <p:cNvSpPr>
            <a:spLocks noGrp="1"/>
          </p:cNvSpPr>
          <p:nvPr>
            <p:ph type="title" idx="104" hasCustomPrompt="1"/>
          </p:nvPr>
        </p:nvSpPr>
        <p:spPr>
          <a:xfrm>
            <a:off x="502920" y="384048"/>
            <a:ext cx="8138160" cy="566928"/>
          </a:xfrm>
          <a:prstGeom prst="rect">
            <a:avLst/>
          </a:prstGeom>
          <a:noFill/>
          <a:ln/>
        </p:spPr>
        <p:txBody>
          <a:bodyPr wrap="square" rtlCol="0"/>
          <a:lstStyle>
            <a:lvl1pPr marL="0" indent="0" algn="l">
              <a:buNone/>
              <a:defRPr lang="en-US" sz="2600" b="1" dirty="0">
                <a:solidFill>
                  <a:srgbClr val="0B3D91"/>
                </a:solidFill>
                <a:latin typeface="Segoe UI" pitchFamily="34" charset="0"/>
                <a:ea typeface="Segoe UI" pitchFamily="34" charset="-122"/>
                <a:cs typeface="Segoe UI" pitchFamily="34" charset="-120"/>
              </a:defRPr>
            </a:lvl1pPr>
          </a:lstStyle>
          <a:p>
            <a:pPr marL="0" indent="0" algn="l">
              <a:buNone/>
            </a:pPr>
            <a:endParaRPr lang="en-US" sz="260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p:bg>
      <p:bgPr>
        <a:solidFill>
          <a:srgbClr val="EEF3FA"/>
        </a:solidFill>
        <a:effectLst/>
      </p:bgPr>
    </p:bg>
    <p:spTree>
      <p:nvGrpSpPr>
        <p:cNvPr id="1" name=""/>
        <p:cNvGrpSpPr/>
        <p:nvPr/>
      </p:nvGrpSpPr>
      <p:grpSpPr>
        <a:xfrm>
          <a:off x="0" y="0"/>
          <a:ext cx="0" cy="0"/>
          <a:chOff x="0" y="0"/>
          <a:chExt cx="0" cy="0"/>
        </a:xfrm>
      </p:grpSpPr>
      <p:sp>
        <p:nvSpPr>
          <p:cNvPr id="2" name="Shape 0"/>
          <p:cNvSpPr/>
          <p:nvPr/>
        </p:nvSpPr>
        <p:spPr>
          <a:xfrm>
            <a:off x="0" y="0"/>
            <a:ext cx="201168" cy="5143500"/>
          </a:xfrm>
          <a:prstGeom prst="rect">
            <a:avLst/>
          </a:prstGeom>
          <a:solidFill>
            <a:srgbClr val="0B3D91"/>
          </a:solidFill>
          <a:ln/>
        </p:spPr>
        <p:txBody>
          <a:bodyPr/>
          <a:lstStyle/>
          <a:p>
            <a:endParaRPr lang="en-CA"/>
          </a:p>
        </p:txBody>
      </p:sp>
      <p:sp>
        <p:nvSpPr>
          <p:cNvPr id="3" name="Shape 1"/>
          <p:cNvSpPr/>
          <p:nvPr/>
        </p:nvSpPr>
        <p:spPr>
          <a:xfrm>
            <a:off x="0" y="0"/>
            <a:ext cx="201168" cy="1463040"/>
          </a:xfrm>
          <a:prstGeom prst="rect">
            <a:avLst/>
          </a:prstGeom>
          <a:solidFill>
            <a:srgbClr val="0E9AA7"/>
          </a:solidFill>
          <a:ln/>
        </p:spPr>
        <p:txBody>
          <a:bodyPr/>
          <a:lstStyle/>
          <a:p>
            <a:endParaRPr lang="en-CA"/>
          </a:p>
        </p:txBody>
      </p:sp>
      <p:sp>
        <p:nvSpPr>
          <p:cNvPr id="4" name="Text 2"/>
          <p:cNvSpPr>
            <a:spLocks noGrp="1"/>
          </p:cNvSpPr>
          <p:nvPr>
            <p:ph type="title" idx="102" hasCustomPrompt="1"/>
          </p:nvPr>
        </p:nvSpPr>
        <p:spPr>
          <a:xfrm>
            <a:off x="777240" y="1737360"/>
            <a:ext cx="7589520" cy="914400"/>
          </a:xfrm>
          <a:prstGeom prst="rect">
            <a:avLst/>
          </a:prstGeom>
          <a:noFill/>
          <a:ln/>
        </p:spPr>
        <p:txBody>
          <a:bodyPr wrap="square" rtlCol="0"/>
          <a:lstStyle>
            <a:lvl1pPr marL="0" indent="0" algn="l">
              <a:buNone/>
              <a:defRPr lang="en-US" sz="3200" b="1" dirty="0">
                <a:solidFill>
                  <a:srgbClr val="0B3D91"/>
                </a:solidFill>
                <a:latin typeface="Segoe UI" pitchFamily="34" charset="0"/>
                <a:ea typeface="Segoe UI" pitchFamily="34" charset="-122"/>
                <a:cs typeface="Segoe UI" pitchFamily="34" charset="-120"/>
              </a:defRPr>
            </a:lvl1pPr>
          </a:lstStyle>
          <a:p>
            <a:pPr marL="0" indent="0" algn="l">
              <a:buNone/>
            </a:pPr>
            <a:endParaRPr lang="en-US" sz="3200"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257596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youtu.be/_mFGPabWZVg"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youtu.be/vQqxsGtNVTk"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hyperlink" Target="https://youtu.be/hDWU6HY5Ixk" TargetMode="External"/><Relationship Id="rId5" Type="http://schemas.openxmlformats.org/officeDocument/2006/relationships/hyperlink" Target="https://youtu.be/dBpnCvzGlpw" TargetMode="External"/><Relationship Id="rId4" Type="http://schemas.openxmlformats.org/officeDocument/2006/relationships/hyperlink" Target="https://youtu.be/90hGURlxx2M"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mailto:lorne@firefoxwildfire.com"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2"/>
          <p:cNvSpPr>
            <a:spLocks noGrp="1"/>
          </p:cNvSpPr>
          <p:nvPr>
            <p:ph type="title" idx="102" hasCustomPrompt="1"/>
          </p:nvPr>
        </p:nvSpPr>
        <p:spPr>
          <a:xfrm>
            <a:off x="731520" y="1417320"/>
            <a:ext cx="7680960" cy="1005840"/>
          </a:xfrm>
          <a:prstGeom prst="rect">
            <a:avLst/>
          </a:prstGeom>
          <a:noFill/>
          <a:ln/>
        </p:spPr>
        <p:txBody>
          <a:bodyPr wrap="square" lIns="0" tIns="0" rIns="0" bIns="0" rtlCol="0"/>
          <a:lstStyle/>
          <a:p>
            <a:pPr marL="0" indent="0" algn="l">
              <a:buNone/>
            </a:pPr>
            <a:r>
              <a:rPr lang="en-US" sz="4000" b="1" dirty="0">
                <a:solidFill>
                  <a:srgbClr val="FFFFFF"/>
                </a:solidFill>
                <a:latin typeface="Segoe UI" pitchFamily="34" charset="0"/>
                <a:ea typeface="Segoe UI" pitchFamily="34" charset="-122"/>
                <a:cs typeface="Segoe UI" pitchFamily="34" charset="-120"/>
              </a:rPr>
              <a:t>Firefox Wildfire International</a:t>
            </a:r>
            <a:endParaRPr lang="en-US" sz="4000" dirty="0"/>
          </a:p>
        </p:txBody>
      </p:sp>
      <p:sp>
        <p:nvSpPr>
          <p:cNvPr id="3" name="Text 1"/>
          <p:cNvSpPr/>
          <p:nvPr/>
        </p:nvSpPr>
        <p:spPr>
          <a:xfrm>
            <a:off x="731520" y="2487168"/>
            <a:ext cx="7680960" cy="457200"/>
          </a:xfrm>
          <a:prstGeom prst="rect">
            <a:avLst/>
          </a:prstGeom>
          <a:noFill/>
          <a:ln/>
        </p:spPr>
        <p:txBody>
          <a:bodyPr wrap="square" lIns="0" tIns="0" rIns="0" bIns="0" rtlCol="0" anchor="ctr"/>
          <a:lstStyle/>
          <a:p>
            <a:pPr marL="0" indent="0">
              <a:buNone/>
            </a:pPr>
            <a:r>
              <a:rPr lang="en-US" sz="1900" dirty="0">
                <a:solidFill>
                  <a:srgbClr val="BFD4F2"/>
                </a:solidFill>
                <a:latin typeface="Segoe UI" pitchFamily="34" charset="0"/>
                <a:ea typeface="Segoe UI" pitchFamily="34" charset="-122"/>
                <a:cs typeface="Segoe UI" pitchFamily="34" charset="-120"/>
              </a:rPr>
              <a:t>Advancing Wildfire Suppression Across Europe</a:t>
            </a:r>
            <a:endParaRPr lang="en-US" sz="1900" dirty="0"/>
          </a:p>
        </p:txBody>
      </p:sp>
      <p:sp>
        <p:nvSpPr>
          <p:cNvPr id="4" name="Rule">
            <a:extLst>
              <a:ext uri="{C183D7F6-B498-43B3-948B-1728B52AA6E4}">
                <adec:decorative xmlns:adec="http://schemas.microsoft.com/office/drawing/2017/decorative" val="1"/>
              </a:ext>
            </a:extLst>
          </p:cNvPr>
          <p:cNvSpPr/>
          <p:nvPr/>
        </p:nvSpPr>
        <p:spPr>
          <a:xfrm>
            <a:off x="731520" y="3063240"/>
            <a:ext cx="1280160" cy="45720"/>
          </a:xfrm>
          <a:prstGeom prst="rect">
            <a:avLst/>
          </a:prstGeom>
          <a:solidFill>
            <a:srgbClr val="0E9AA7"/>
          </a:solidFill>
          <a:ln/>
        </p:spPr>
        <p:txBody>
          <a:bodyPr/>
          <a:lstStyle/>
          <a:p>
            <a:endParaRPr lang="en-CA"/>
          </a:p>
        </p:txBody>
      </p:sp>
      <p:sp>
        <p:nvSpPr>
          <p:cNvPr id="5" name="Text 3"/>
          <p:cNvSpPr/>
          <p:nvPr/>
        </p:nvSpPr>
        <p:spPr>
          <a:xfrm>
            <a:off x="731520" y="4370832"/>
            <a:ext cx="7680960" cy="365760"/>
          </a:xfrm>
          <a:prstGeom prst="rect">
            <a:avLst/>
          </a:prstGeom>
          <a:noFill/>
          <a:ln/>
        </p:spPr>
        <p:txBody>
          <a:bodyPr wrap="square" lIns="0" tIns="0" rIns="0" bIns="0" rtlCol="0" anchor="ctr"/>
          <a:lstStyle/>
          <a:p>
            <a:pPr marL="0" indent="0">
              <a:buNone/>
            </a:pPr>
            <a:r>
              <a:rPr lang="en-US" sz="1250" dirty="0">
                <a:solidFill>
                  <a:srgbClr val="FFFFFF"/>
                </a:solidFill>
                <a:latin typeface="Segoe UI" pitchFamily="34" charset="0"/>
                <a:ea typeface="Segoe UI" pitchFamily="34" charset="-122"/>
                <a:cs typeface="Segoe UI" pitchFamily="34" charset="-120"/>
              </a:rPr>
              <a:t>Barricade II FireGel   |   Aerial &amp; Ground Deployment   |   EU Environmental Alignment</a:t>
            </a:r>
            <a:endParaRPr lang="en-US" sz="1250">
              <a:solidFill>
                <a:srgbClr val="FFFFFF"/>
              </a:solidFill>
              <a:latin typeface="Segoe UI" pitchFamily="34" charset="0"/>
              <a:ea typeface="Segoe UI" pitchFamily="34" charset="-122"/>
              <a:cs typeface="Segoe UI" pitchFamily="34" charset="-120"/>
            </a:endParaRPr>
          </a:p>
          <a:p>
            <a:pPr marL="0" indent="0">
              <a:buNone/>
            </a:pPr>
            <a:r>
              <a:rPr lang="en-US" sz="1250">
                <a:solidFill>
                  <a:srgbClr val="FFFFFF"/>
                </a:solidFill>
                <a:latin typeface="Segoe UI" pitchFamily="34" charset="0"/>
                <a:ea typeface="Segoe UI" pitchFamily="34" charset="-122"/>
                <a:cs typeface="Segoe UI" pitchFamily="34" charset="-120"/>
              </a:rPr>
              <a:t>Presented at the invitation of Cesefor</a:t>
            </a:r>
            <a:endParaRPr lang="en-US" sz="125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a:solidFill>
                  <a:srgbClr val="0B3D91"/>
                </a:solidFill>
                <a:latin typeface="Segoe UI" pitchFamily="34" charset="0"/>
                <a:ea typeface="Segoe UI" pitchFamily="34" charset="-122"/>
                <a:cs typeface="Segoe UI" pitchFamily="34" charset="-120"/>
              </a:rPr>
              <a:t>The Deck in Brief</a:t>
            </a:r>
            <a:endParaRPr lang="en-US" sz="260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a:t>A short overview of the circulated deck, then straight into the demonstration</a:t>
            </a:r>
          </a:p>
        </p:txBody>
      </p:sp>
      <p:sp>
        <p:nvSpPr>
          <p:cNvPr id="4" name="Card panel 1">
            <a:extLst>
              <a:ext uri="{C183D7F6-B498-43B3-948B-1728B52AA6E4}">
                <adec:decorative xmlns:adec="http://schemas.microsoft.com/office/drawing/2017/decorative" val="1"/>
              </a:ext>
            </a:extLst>
          </p:cNvPr>
          <p:cNvSpPr/>
          <p:nvPr/>
        </p:nvSpPr>
        <p:spPr>
          <a:xfrm>
            <a:off x="50292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2560320" cy="54864"/>
          </a:xfrm>
          <a:prstGeom prst="rect">
            <a:avLst/>
          </a:prstGeom>
          <a:solidFill>
            <a:srgbClr val="0E9AA7"/>
          </a:solidFill>
          <a:ln/>
        </p:spPr>
        <p:txBody>
          <a:bodyPr/>
          <a:lstStyle/>
          <a:p>
            <a:endParaRPr lang="en-CA"/>
          </a:p>
        </p:txBody>
      </p:sp>
      <p:sp>
        <p:nvSpPr>
          <p:cNvPr id="6" name="Text 4"/>
          <p:cNvSpPr/>
          <p:nvPr/>
        </p:nvSpPr>
        <p:spPr>
          <a:xfrm>
            <a:off x="70408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The problem</a:t>
            </a:r>
            <a:endParaRPr lang="en-US" sz="1350"/>
          </a:p>
        </p:txBody>
      </p:sp>
      <p:sp>
        <p:nvSpPr>
          <p:cNvPr id="7" name="Text 5"/>
          <p:cNvSpPr/>
          <p:nvPr/>
        </p:nvSpPr>
        <p:spPr>
          <a:xfrm>
            <a:off x="70408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1.08m hectares burnt in 2025; 658,000 already in 2026</a:t>
            </a:r>
            <a:endParaRPr lang="en-US" sz="1150"/>
          </a:p>
        </p:txBody>
      </p:sp>
      <p:sp>
        <p:nvSpPr>
          <p:cNvPr id="8" name="Card panel 2">
            <a:extLst>
              <a:ext uri="{C183D7F6-B498-43B3-948B-1728B52AA6E4}">
                <adec:decorative xmlns:adec="http://schemas.microsoft.com/office/drawing/2017/decorative" val="1"/>
              </a:ext>
            </a:extLst>
          </p:cNvPr>
          <p:cNvSpPr/>
          <p:nvPr/>
        </p:nvSpPr>
        <p:spPr>
          <a:xfrm>
            <a:off x="329184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3291840" y="1508760"/>
            <a:ext cx="2560320" cy="54864"/>
          </a:xfrm>
          <a:prstGeom prst="rect">
            <a:avLst/>
          </a:prstGeom>
          <a:solidFill>
            <a:srgbClr val="0E9AA7"/>
          </a:solidFill>
          <a:ln/>
        </p:spPr>
        <p:txBody>
          <a:bodyPr/>
          <a:lstStyle/>
          <a:p>
            <a:endParaRPr lang="en-CA"/>
          </a:p>
        </p:txBody>
      </p:sp>
      <p:sp>
        <p:nvSpPr>
          <p:cNvPr id="10" name="Text 8"/>
          <p:cNvSpPr/>
          <p:nvPr/>
        </p:nvSpPr>
        <p:spPr>
          <a:xfrm>
            <a:off x="349300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What Barricade II is</a:t>
            </a:r>
            <a:endParaRPr lang="en-US" sz="1350"/>
          </a:p>
        </p:txBody>
      </p:sp>
      <p:sp>
        <p:nvSpPr>
          <p:cNvPr id="11" name="Text 9"/>
          <p:cNvSpPr/>
          <p:nvPr/>
        </p:nvSpPr>
        <p:spPr>
          <a:xfrm>
            <a:off x="349300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A USFS-qualified water enhancer — not a retardant</a:t>
            </a:r>
            <a:endParaRPr lang="en-US" sz="1150"/>
          </a:p>
        </p:txBody>
      </p:sp>
      <p:sp>
        <p:nvSpPr>
          <p:cNvPr id="12" name="Card panel 3">
            <a:extLst>
              <a:ext uri="{C183D7F6-B498-43B3-948B-1728B52AA6E4}">
                <adec:decorative xmlns:adec="http://schemas.microsoft.com/office/drawing/2017/decorative" val="1"/>
              </a:ext>
            </a:extLst>
          </p:cNvPr>
          <p:cNvSpPr/>
          <p:nvPr/>
        </p:nvSpPr>
        <p:spPr>
          <a:xfrm>
            <a:off x="608076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6080760" y="1508760"/>
            <a:ext cx="2560320" cy="54864"/>
          </a:xfrm>
          <a:prstGeom prst="rect">
            <a:avLst/>
          </a:prstGeom>
          <a:solidFill>
            <a:srgbClr val="0E9AA7"/>
          </a:solidFill>
          <a:ln/>
        </p:spPr>
        <p:txBody>
          <a:bodyPr/>
          <a:lstStyle/>
          <a:p>
            <a:endParaRPr lang="en-CA"/>
          </a:p>
        </p:txBody>
      </p:sp>
      <p:sp>
        <p:nvSpPr>
          <p:cNvPr id="14" name="Text 12"/>
          <p:cNvSpPr/>
          <p:nvPr/>
        </p:nvSpPr>
        <p:spPr>
          <a:xfrm>
            <a:off x="628192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What it costs</a:t>
            </a:r>
            <a:endParaRPr lang="en-US" sz="1350"/>
          </a:p>
        </p:txBody>
      </p:sp>
      <p:sp>
        <p:nvSpPr>
          <p:cNvPr id="15" name="Text 13"/>
          <p:cNvSpPr/>
          <p:nvPr/>
        </p:nvSpPr>
        <p:spPr>
          <a:xfrm>
            <a:off x="628192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One load replaces 5.5 retardant sorties, at €1.23 a gallon</a:t>
            </a:r>
            <a:endParaRPr lang="en-US" sz="1150"/>
          </a:p>
        </p:txBody>
      </p:sp>
      <p:sp>
        <p:nvSpPr>
          <p:cNvPr id="16" name="Card panel 4">
            <a:extLst>
              <a:ext uri="{C183D7F6-B498-43B3-948B-1728B52AA6E4}">
                <adec:decorative xmlns:adec="http://schemas.microsoft.com/office/drawing/2017/decorative" val="1"/>
              </a:ext>
            </a:extLst>
          </p:cNvPr>
          <p:cNvSpPr/>
          <p:nvPr/>
        </p:nvSpPr>
        <p:spPr>
          <a:xfrm>
            <a:off x="50292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502920" y="3177540"/>
            <a:ext cx="2560320" cy="54864"/>
          </a:xfrm>
          <a:prstGeom prst="rect">
            <a:avLst/>
          </a:prstGeom>
          <a:solidFill>
            <a:srgbClr val="0E9AA7"/>
          </a:solidFill>
          <a:ln/>
        </p:spPr>
        <p:txBody>
          <a:bodyPr/>
          <a:lstStyle/>
          <a:p>
            <a:endParaRPr lang="en-CA"/>
          </a:p>
        </p:txBody>
      </p:sp>
      <p:sp>
        <p:nvSpPr>
          <p:cNvPr id="18" name="Text 16"/>
          <p:cNvSpPr/>
          <p:nvPr/>
        </p:nvSpPr>
        <p:spPr>
          <a:xfrm>
            <a:off x="70408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What it has done</a:t>
            </a:r>
            <a:endParaRPr lang="en-US" sz="1350"/>
          </a:p>
        </p:txBody>
      </p:sp>
      <p:sp>
        <p:nvSpPr>
          <p:cNvPr id="19" name="Text 17"/>
          <p:cNvSpPr/>
          <p:nvPr/>
        </p:nvSpPr>
        <p:spPr>
          <a:xfrm>
            <a:off x="70408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Battlecreek 2007 — nearly all coated homes saved (AP)</a:t>
            </a:r>
            <a:endParaRPr lang="en-US" sz="1150"/>
          </a:p>
        </p:txBody>
      </p:sp>
      <p:sp>
        <p:nvSpPr>
          <p:cNvPr id="20" name="Card panel 5">
            <a:extLst>
              <a:ext uri="{C183D7F6-B498-43B3-948B-1728B52AA6E4}">
                <adec:decorative xmlns:adec="http://schemas.microsoft.com/office/drawing/2017/decorative" val="1"/>
              </a:ext>
            </a:extLst>
          </p:cNvPr>
          <p:cNvSpPr/>
          <p:nvPr/>
        </p:nvSpPr>
        <p:spPr>
          <a:xfrm>
            <a:off x="329184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1" name="Card accent 5">
            <a:extLst>
              <a:ext uri="{C183D7F6-B498-43B3-948B-1728B52AA6E4}">
                <adec:decorative xmlns:adec="http://schemas.microsoft.com/office/drawing/2017/decorative" val="1"/>
              </a:ext>
            </a:extLst>
          </p:cNvPr>
          <p:cNvSpPr/>
          <p:nvPr/>
        </p:nvSpPr>
        <p:spPr>
          <a:xfrm>
            <a:off x="3291840" y="3177540"/>
            <a:ext cx="2560320" cy="54864"/>
          </a:xfrm>
          <a:prstGeom prst="rect">
            <a:avLst/>
          </a:prstGeom>
          <a:solidFill>
            <a:srgbClr val="0E9AA7"/>
          </a:solidFill>
          <a:ln/>
        </p:spPr>
        <p:txBody>
          <a:bodyPr/>
          <a:lstStyle/>
          <a:p>
            <a:endParaRPr lang="en-CA"/>
          </a:p>
        </p:txBody>
      </p:sp>
      <p:sp>
        <p:nvSpPr>
          <p:cNvPr id="22" name="Text 20"/>
          <p:cNvSpPr/>
          <p:nvPr/>
        </p:nvSpPr>
        <p:spPr>
          <a:xfrm>
            <a:off x="349300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Where we stand in Europe</a:t>
            </a:r>
            <a:endParaRPr lang="en-US" sz="1350"/>
          </a:p>
        </p:txBody>
      </p:sp>
      <p:sp>
        <p:nvSpPr>
          <p:cNvPr id="23" name="Text 21"/>
          <p:cNvSpPr/>
          <p:nvPr/>
        </p:nvSpPr>
        <p:spPr>
          <a:xfrm>
            <a:off x="349300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CLP datasheet in preparation; seeking a REACH sponsor</a:t>
            </a:r>
            <a:endParaRPr lang="en-US" sz="1150"/>
          </a:p>
        </p:txBody>
      </p:sp>
      <p:sp>
        <p:nvSpPr>
          <p:cNvPr id="24" name="Card panel 6">
            <a:extLst>
              <a:ext uri="{C183D7F6-B498-43B3-948B-1728B52AA6E4}">
                <adec:decorative xmlns:adec="http://schemas.microsoft.com/office/drawing/2017/decorative" val="1"/>
              </a:ext>
            </a:extLst>
          </p:cNvPr>
          <p:cNvSpPr/>
          <p:nvPr/>
        </p:nvSpPr>
        <p:spPr>
          <a:xfrm>
            <a:off x="608076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5" name="Card accent 6">
            <a:extLst>
              <a:ext uri="{C183D7F6-B498-43B3-948B-1728B52AA6E4}">
                <adec:decorative xmlns:adec="http://schemas.microsoft.com/office/drawing/2017/decorative" val="1"/>
              </a:ext>
            </a:extLst>
          </p:cNvPr>
          <p:cNvSpPr/>
          <p:nvPr/>
        </p:nvSpPr>
        <p:spPr>
          <a:xfrm>
            <a:off x="6080760" y="3177540"/>
            <a:ext cx="2560320" cy="54864"/>
          </a:xfrm>
          <a:prstGeom prst="rect">
            <a:avLst/>
          </a:prstGeom>
          <a:solidFill>
            <a:srgbClr val="0E9AA7"/>
          </a:solidFill>
          <a:ln/>
        </p:spPr>
        <p:txBody>
          <a:bodyPr/>
          <a:lstStyle/>
          <a:p>
            <a:endParaRPr lang="en-CA"/>
          </a:p>
        </p:txBody>
      </p:sp>
      <p:sp>
        <p:nvSpPr>
          <p:cNvPr id="26" name="Text 24"/>
          <p:cNvSpPr/>
          <p:nvPr/>
        </p:nvSpPr>
        <p:spPr>
          <a:xfrm>
            <a:off x="628192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What we are asking</a:t>
            </a:r>
            <a:endParaRPr lang="en-US" sz="1350"/>
          </a:p>
        </p:txBody>
      </p:sp>
      <p:sp>
        <p:nvSpPr>
          <p:cNvPr id="27" name="Text 25"/>
          <p:cNvSpPr/>
          <p:nvPr/>
        </p:nvSpPr>
        <p:spPr>
          <a:xfrm>
            <a:off x="628192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A pilot site, a registration sponsor, an aviation contact</a:t>
            </a:r>
            <a:endParaRPr lang="en-US" sz="115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Introduction</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dirty="0">
                <a:solidFill>
                  <a:srgbClr val="5B6B7C"/>
                </a:solidFill>
                <a:latin typeface="Segoe UI" pitchFamily="34" charset="0"/>
                <a:ea typeface="Segoe UI" pitchFamily="34" charset="-122"/>
                <a:cs typeface="Segoe UI" pitchFamily="34" charset="-120"/>
              </a:rPr>
              <a:t>Who we are and why we are here</a:t>
            </a:r>
            <a:endParaRPr lang="en-US" sz="1250" dirty="0"/>
          </a:p>
        </p:txBody>
      </p:sp>
      <p:sp>
        <p:nvSpPr>
          <p:cNvPr id="4" name="Card panel 1">
            <a:extLst>
              <a:ext uri="{C183D7F6-B498-43B3-948B-1728B52AA6E4}">
                <adec:decorative xmlns:adec="http://schemas.microsoft.com/office/drawing/2017/decorative" val="1"/>
              </a:ext>
            </a:extLst>
          </p:cNvPr>
          <p:cNvSpPr/>
          <p:nvPr/>
        </p:nvSpPr>
        <p:spPr>
          <a:xfrm>
            <a:off x="50292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3954780" cy="54864"/>
          </a:xfrm>
          <a:prstGeom prst="rect">
            <a:avLst/>
          </a:prstGeom>
          <a:solidFill>
            <a:srgbClr val="0E9AA7"/>
          </a:solidFill>
          <a:ln/>
        </p:spPr>
        <p:txBody>
          <a:bodyPr/>
          <a:lstStyle/>
          <a:p>
            <a:endParaRPr lang="en-CA"/>
          </a:p>
        </p:txBody>
      </p:sp>
      <p:sp>
        <p:nvSpPr>
          <p:cNvPr id="6" name="Text 4"/>
          <p:cNvSpPr/>
          <p:nvPr/>
        </p:nvSpPr>
        <p:spPr>
          <a:xfrm>
            <a:off x="704088" y="1709928"/>
            <a:ext cx="355244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Who we are</a:t>
            </a:r>
            <a:endParaRPr lang="en-US" sz="1350" dirty="0"/>
          </a:p>
        </p:txBody>
      </p:sp>
      <p:sp>
        <p:nvSpPr>
          <p:cNvPr id="7" name="Text 5"/>
          <p:cNvSpPr/>
          <p:nvPr/>
        </p:nvSpPr>
        <p:spPr>
          <a:xfrm>
            <a:off x="70408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Alberta-based, Indigenous-owned Canadian company</a:t>
            </a:r>
          </a:p>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Exclusive worldwide aerial partner for Barricade II FireGel</a:t>
            </a:r>
            <a:endParaRPr lang="en-US" sz="1150" dirty="0"/>
          </a:p>
        </p:txBody>
      </p:sp>
      <p:sp>
        <p:nvSpPr>
          <p:cNvPr id="8" name="Card panel 2">
            <a:extLst>
              <a:ext uri="{C183D7F6-B498-43B3-948B-1728B52AA6E4}">
                <adec:decorative xmlns:adec="http://schemas.microsoft.com/office/drawing/2017/decorative" val="1"/>
              </a:ext>
            </a:extLst>
          </p:cNvPr>
          <p:cNvSpPr/>
          <p:nvPr/>
        </p:nvSpPr>
        <p:spPr>
          <a:xfrm>
            <a:off x="468630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4686300" y="1508760"/>
            <a:ext cx="3954780" cy="54864"/>
          </a:xfrm>
          <a:prstGeom prst="rect">
            <a:avLst/>
          </a:prstGeom>
          <a:solidFill>
            <a:srgbClr val="0E9AA7"/>
          </a:solidFill>
          <a:ln/>
        </p:spPr>
        <p:txBody>
          <a:bodyPr/>
          <a:lstStyle/>
          <a:p>
            <a:endParaRPr lang="en-CA"/>
          </a:p>
        </p:txBody>
      </p:sp>
      <p:sp>
        <p:nvSpPr>
          <p:cNvPr id="10" name="Text 8"/>
          <p:cNvSpPr/>
          <p:nvPr/>
        </p:nvSpPr>
        <p:spPr>
          <a:xfrm>
            <a:off x="4887468" y="170992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Deployment history</a:t>
            </a:r>
            <a:endParaRPr lang="en-US" sz="1350" dirty="0"/>
          </a:p>
        </p:txBody>
      </p:sp>
      <p:sp>
        <p:nvSpPr>
          <p:cNvPr id="11" name="Text 9"/>
          <p:cNvSpPr/>
          <p:nvPr/>
        </p:nvSpPr>
        <p:spPr>
          <a:xfrm>
            <a:off x="488746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Past work with Alberta, BC, Saskatchewan, CalFire and Mexico</a:t>
            </a:r>
          </a:p>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Invited to demonstrate in Spain and Algeria</a:t>
            </a:r>
            <a:endParaRPr lang="en-US" sz="1150" dirty="0"/>
          </a:p>
        </p:txBody>
      </p:sp>
      <p:sp>
        <p:nvSpPr>
          <p:cNvPr id="12" name="Card panel 3">
            <a:extLst>
              <a:ext uri="{C183D7F6-B498-43B3-948B-1728B52AA6E4}">
                <adec:decorative xmlns:adec="http://schemas.microsoft.com/office/drawing/2017/decorative" val="1"/>
              </a:ext>
            </a:extLst>
          </p:cNvPr>
          <p:cNvSpPr/>
          <p:nvPr/>
        </p:nvSpPr>
        <p:spPr>
          <a:xfrm>
            <a:off x="502920" y="3177540"/>
            <a:ext cx="395478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502920" y="3177540"/>
            <a:ext cx="3954780" cy="54864"/>
          </a:xfrm>
          <a:prstGeom prst="rect">
            <a:avLst/>
          </a:prstGeom>
          <a:solidFill>
            <a:srgbClr val="0E9AA7"/>
          </a:solidFill>
          <a:ln/>
        </p:spPr>
        <p:txBody>
          <a:bodyPr/>
          <a:lstStyle/>
          <a:p>
            <a:endParaRPr lang="en-CA"/>
          </a:p>
        </p:txBody>
      </p:sp>
      <p:sp>
        <p:nvSpPr>
          <p:cNvPr id="14" name="Text 12"/>
          <p:cNvSpPr/>
          <p:nvPr/>
        </p:nvSpPr>
        <p:spPr>
          <a:xfrm>
            <a:off x="704088" y="3378708"/>
            <a:ext cx="355244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Scientific validation</a:t>
            </a:r>
            <a:endParaRPr lang="en-US" sz="1350" dirty="0"/>
          </a:p>
        </p:txBody>
      </p:sp>
      <p:sp>
        <p:nvSpPr>
          <p:cNvPr id="15" name="Text 13"/>
          <p:cNvSpPr/>
          <p:nvPr/>
        </p:nvSpPr>
        <p:spPr>
          <a:xfrm>
            <a:off x="70408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Qualified on the USFS Qualified Products List</a:t>
            </a:r>
          </a:p>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Field-evaluated by CalFire in California</a:t>
            </a:r>
            <a:endParaRPr lang="en-US" sz="1150" dirty="0"/>
          </a:p>
        </p:txBody>
      </p:sp>
      <p:sp>
        <p:nvSpPr>
          <p:cNvPr id="16" name="Card panel 4">
            <a:extLst>
              <a:ext uri="{C183D7F6-B498-43B3-948B-1728B52AA6E4}">
                <adec:decorative xmlns:adec="http://schemas.microsoft.com/office/drawing/2017/decorative" val="1"/>
              </a:ext>
            </a:extLst>
          </p:cNvPr>
          <p:cNvSpPr/>
          <p:nvPr/>
        </p:nvSpPr>
        <p:spPr>
          <a:xfrm>
            <a:off x="4686300" y="3177540"/>
            <a:ext cx="395478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4686300" y="3177540"/>
            <a:ext cx="3954780" cy="54864"/>
          </a:xfrm>
          <a:prstGeom prst="rect">
            <a:avLst/>
          </a:prstGeom>
          <a:solidFill>
            <a:srgbClr val="0E9AA7"/>
          </a:solidFill>
          <a:ln/>
        </p:spPr>
        <p:txBody>
          <a:bodyPr/>
          <a:lstStyle/>
          <a:p>
            <a:endParaRPr lang="en-CA"/>
          </a:p>
        </p:txBody>
      </p:sp>
      <p:sp>
        <p:nvSpPr>
          <p:cNvPr id="18" name="Text 16"/>
          <p:cNvSpPr/>
          <p:nvPr/>
        </p:nvSpPr>
        <p:spPr>
          <a:xfrm>
            <a:off x="4887468" y="337870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European engagement</a:t>
            </a:r>
            <a:endParaRPr lang="en-US" sz="1350" dirty="0"/>
          </a:p>
        </p:txBody>
      </p:sp>
      <p:sp>
        <p:nvSpPr>
          <p:cNvPr id="19" name="Text 17"/>
          <p:cNvSpPr/>
          <p:nvPr/>
        </p:nvSpPr>
        <p:spPr>
          <a:xfrm>
            <a:off x="488746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Here at the invitation of Cesefor </a:t>
            </a:r>
            <a:r>
              <a:rPr lang="en-US" sz="1150" dirty="0">
                <a:solidFill>
                  <a:srgbClr val="1F2933"/>
                </a:solidFill>
                <a:latin typeface="Segoe UI" pitchFamily="34" charset="0"/>
                <a:ea typeface="Segoe UI" pitchFamily="34" charset="-122"/>
                <a:cs typeface="Segoe UI" pitchFamily="34" charset="-120"/>
              </a:rPr>
              <a:t>and </a:t>
            </a:r>
            <a:r>
              <a:rPr lang="en-US" sz="1150">
                <a:solidFill>
                  <a:srgbClr val="1F2933"/>
                </a:solidFill>
                <a:latin typeface="Segoe UI" pitchFamily="34" charset="0"/>
                <a:ea typeface="Segoe UI" pitchFamily="34" charset="-122"/>
                <a:cs typeface="Segoe UI" pitchFamily="34" charset="-120"/>
              </a:rPr>
              <a:t>its network; discussions held with Ambassadors to Canada</a:t>
            </a:r>
            <a:endParaRPr lang="en-US" sz="11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a:solidFill>
                  <a:srgbClr val="0B3D91"/>
                </a:solidFill>
                <a:latin typeface="Segoe UI" pitchFamily="34" charset="0"/>
                <a:ea typeface="Segoe UI" pitchFamily="34" charset="-122"/>
                <a:cs typeface="Segoe UI" pitchFamily="34" charset="-120"/>
              </a:rPr>
              <a:t>Europe’s Wildfire Reality</a:t>
            </a:r>
            <a:endParaRPr lang="en-US" sz="260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a:solidFill>
                  <a:srgbClr val="5B6B7C"/>
                </a:solidFill>
                <a:latin typeface="Segoe UI" pitchFamily="34" charset="0"/>
                <a:ea typeface="Segoe UI" pitchFamily="34" charset="-122"/>
                <a:cs typeface="Segoe UI" pitchFamily="34" charset="-120"/>
              </a:rPr>
              <a:t>EFFIS / European Commission Joint Research Centre, March 2026</a:t>
            </a:r>
            <a:endParaRPr lang="en-US" sz="1250"/>
          </a:p>
        </p:txBody>
      </p:sp>
      <p:sp>
        <p:nvSpPr>
          <p:cNvPr id="4" name="Card panel 1">
            <a:extLst>
              <a:ext uri="{C183D7F6-B498-43B3-948B-1728B52AA6E4}">
                <adec:decorative xmlns:adec="http://schemas.microsoft.com/office/drawing/2017/decorative" val="1"/>
              </a:ext>
            </a:extLst>
          </p:cNvPr>
          <p:cNvSpPr/>
          <p:nvPr/>
        </p:nvSpPr>
        <p:spPr>
          <a:xfrm>
            <a:off x="50292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3954780" cy="54864"/>
          </a:xfrm>
          <a:prstGeom prst="rect">
            <a:avLst/>
          </a:prstGeom>
          <a:solidFill>
            <a:srgbClr val="B45309"/>
          </a:solidFill>
          <a:ln/>
        </p:spPr>
        <p:txBody>
          <a:bodyPr/>
          <a:lstStyle/>
          <a:p>
            <a:endParaRPr lang="en-CA"/>
          </a:p>
        </p:txBody>
      </p:sp>
      <p:sp>
        <p:nvSpPr>
          <p:cNvPr id="6" name="Text 4"/>
          <p:cNvSpPr/>
          <p:nvPr/>
        </p:nvSpPr>
        <p:spPr>
          <a:xfrm>
            <a:off x="704088" y="170992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1,079,538 hectares burnt in 2025</a:t>
            </a:r>
            <a:endParaRPr lang="en-US" sz="1350"/>
          </a:p>
        </p:txBody>
      </p:sp>
      <p:sp>
        <p:nvSpPr>
          <p:cNvPr id="7" name="Text 5"/>
          <p:cNvSpPr/>
          <p:nvPr/>
        </p:nvSpPr>
        <p:spPr>
          <a:xfrm>
            <a:off x="70408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The worst EU season ever recorded by EFFIS — nearly double the 2006–2024 average</a:t>
            </a:r>
            <a:endParaRPr lang="en-US" sz="1150"/>
          </a:p>
        </p:txBody>
      </p:sp>
      <p:sp>
        <p:nvSpPr>
          <p:cNvPr id="8" name="Card panel 2">
            <a:extLst>
              <a:ext uri="{C183D7F6-B498-43B3-948B-1728B52AA6E4}">
                <adec:decorative xmlns:adec="http://schemas.microsoft.com/office/drawing/2017/decorative" val="1"/>
              </a:ext>
            </a:extLst>
          </p:cNvPr>
          <p:cNvSpPr/>
          <p:nvPr/>
        </p:nvSpPr>
        <p:spPr>
          <a:xfrm>
            <a:off x="468630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4686300" y="1508760"/>
            <a:ext cx="3954780" cy="54864"/>
          </a:xfrm>
          <a:prstGeom prst="rect">
            <a:avLst/>
          </a:prstGeom>
          <a:solidFill>
            <a:srgbClr val="B45309"/>
          </a:solidFill>
          <a:ln/>
        </p:spPr>
        <p:txBody>
          <a:bodyPr/>
          <a:lstStyle/>
          <a:p>
            <a:endParaRPr lang="en-CA"/>
          </a:p>
        </p:txBody>
      </p:sp>
      <p:sp>
        <p:nvSpPr>
          <p:cNvPr id="10" name="Text 8"/>
          <p:cNvSpPr/>
          <p:nvPr/>
        </p:nvSpPr>
        <p:spPr>
          <a:xfrm>
            <a:off x="4887468" y="170992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7,783 fires across 25 Member States</a:t>
            </a:r>
            <a:endParaRPr lang="en-US" sz="1350"/>
          </a:p>
        </p:txBody>
      </p:sp>
      <p:sp>
        <p:nvSpPr>
          <p:cNvPr id="11" name="Text 9"/>
          <p:cNvSpPr/>
          <p:nvPr/>
        </p:nvSpPr>
        <p:spPr>
          <a:xfrm>
            <a:off x="488746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Germany, Spain, Cyprus and Slovakia all set all-time records in 2025</a:t>
            </a:r>
            <a:endParaRPr lang="en-US" sz="1150"/>
          </a:p>
        </p:txBody>
      </p:sp>
      <p:sp>
        <p:nvSpPr>
          <p:cNvPr id="12" name="Card panel 3">
            <a:extLst>
              <a:ext uri="{C183D7F6-B498-43B3-948B-1728B52AA6E4}">
                <adec:decorative xmlns:adec="http://schemas.microsoft.com/office/drawing/2017/decorative" val="1"/>
              </a:ext>
            </a:extLst>
          </p:cNvPr>
          <p:cNvSpPr/>
          <p:nvPr/>
        </p:nvSpPr>
        <p:spPr>
          <a:xfrm>
            <a:off x="502920" y="3177540"/>
            <a:ext cx="395478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502920" y="3177540"/>
            <a:ext cx="3954780" cy="54864"/>
          </a:xfrm>
          <a:prstGeom prst="rect">
            <a:avLst/>
          </a:prstGeom>
          <a:solidFill>
            <a:srgbClr val="B45309"/>
          </a:solidFill>
          <a:ln/>
        </p:spPr>
        <p:txBody>
          <a:bodyPr/>
          <a:lstStyle/>
          <a:p>
            <a:endParaRPr lang="en-CA"/>
          </a:p>
        </p:txBody>
      </p:sp>
      <p:sp>
        <p:nvSpPr>
          <p:cNvPr id="14" name="Text 12"/>
          <p:cNvSpPr/>
          <p:nvPr/>
        </p:nvSpPr>
        <p:spPr>
          <a:xfrm>
            <a:off x="704088" y="337870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460,585 hectares in three weeks</a:t>
            </a:r>
            <a:endParaRPr lang="en-US" sz="1350"/>
          </a:p>
        </p:txBody>
      </p:sp>
      <p:sp>
        <p:nvSpPr>
          <p:cNvPr id="15" name="Text 13"/>
          <p:cNvSpPr/>
          <p:nvPr/>
        </p:nvSpPr>
        <p:spPr>
          <a:xfrm>
            <a:off x="70408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22 very large fires burned almost simultaneously in Portugal and Spain during the August 2025 heatwave — 43% of the EU total</a:t>
            </a:r>
            <a:endParaRPr lang="en-US" sz="1150"/>
          </a:p>
        </p:txBody>
      </p:sp>
      <p:sp>
        <p:nvSpPr>
          <p:cNvPr id="16" name="Card panel 4">
            <a:extLst>
              <a:ext uri="{C183D7F6-B498-43B3-948B-1728B52AA6E4}">
                <adec:decorative xmlns:adec="http://schemas.microsoft.com/office/drawing/2017/decorative" val="1"/>
              </a:ext>
            </a:extLst>
          </p:cNvPr>
          <p:cNvSpPr/>
          <p:nvPr/>
        </p:nvSpPr>
        <p:spPr>
          <a:xfrm>
            <a:off x="4686300" y="3177540"/>
            <a:ext cx="395478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4686300" y="3177540"/>
            <a:ext cx="3954780" cy="54864"/>
          </a:xfrm>
          <a:prstGeom prst="rect">
            <a:avLst/>
          </a:prstGeom>
          <a:solidFill>
            <a:srgbClr val="B45309"/>
          </a:solidFill>
          <a:ln/>
        </p:spPr>
        <p:txBody>
          <a:bodyPr/>
          <a:lstStyle/>
          <a:p>
            <a:endParaRPr lang="en-CA"/>
          </a:p>
        </p:txBody>
      </p:sp>
      <p:sp>
        <p:nvSpPr>
          <p:cNvPr id="18" name="Text 16"/>
          <p:cNvSpPr/>
          <p:nvPr/>
        </p:nvSpPr>
        <p:spPr>
          <a:xfrm>
            <a:off x="4887468" y="337870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424,023 hectares of protected land</a:t>
            </a:r>
            <a:endParaRPr lang="en-US" sz="1350"/>
          </a:p>
        </p:txBody>
      </p:sp>
      <p:sp>
        <p:nvSpPr>
          <p:cNvPr id="19" name="Text 17"/>
          <p:cNvSpPr/>
          <p:nvPr/>
        </p:nvSpPr>
        <p:spPr>
          <a:xfrm>
            <a:off x="488746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Natura 2000 protected sites burnt in 2025 — around 39% of the EU total burnt area</a:t>
            </a:r>
            <a:endParaRPr lang="en-US" sz="115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a:solidFill>
                  <a:srgbClr val="0B3D91"/>
                </a:solidFill>
                <a:latin typeface="Segoe UI" pitchFamily="34" charset="0"/>
                <a:ea typeface="Segoe UI" pitchFamily="34" charset="-122"/>
                <a:cs typeface="Segoe UI" pitchFamily="34" charset="-120"/>
              </a:rPr>
              <a:t>The 2026 Season So Far</a:t>
            </a:r>
            <a:endParaRPr lang="en-US" sz="260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a:solidFill>
                  <a:srgbClr val="5B6B7C"/>
                </a:solidFill>
                <a:latin typeface="Segoe UI" pitchFamily="34" charset="0"/>
                <a:ea typeface="Segoe UI" pitchFamily="34" charset="-122"/>
                <a:cs typeface="Segoe UI" pitchFamily="34" charset="-120"/>
              </a:rPr>
              <a:t>EFFIS and national authority reports, July–September 2026</a:t>
            </a:r>
            <a:endParaRPr lang="en-US" sz="1250"/>
          </a:p>
        </p:txBody>
      </p:sp>
      <p:sp>
        <p:nvSpPr>
          <p:cNvPr id="4" name="Card panel 1">
            <a:extLst>
              <a:ext uri="{C183D7F6-B498-43B3-948B-1728B52AA6E4}">
                <adec:decorative xmlns:adec="http://schemas.microsoft.com/office/drawing/2017/decorative" val="1"/>
              </a:ext>
            </a:extLst>
          </p:cNvPr>
          <p:cNvSpPr/>
          <p:nvPr/>
        </p:nvSpPr>
        <p:spPr>
          <a:xfrm>
            <a:off x="50292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3954780" cy="54864"/>
          </a:xfrm>
          <a:prstGeom prst="rect">
            <a:avLst/>
          </a:prstGeom>
          <a:solidFill>
            <a:srgbClr val="B45309"/>
          </a:solidFill>
          <a:ln/>
        </p:spPr>
        <p:txBody>
          <a:bodyPr/>
          <a:lstStyle/>
          <a:p>
            <a:endParaRPr lang="en-CA"/>
          </a:p>
        </p:txBody>
      </p:sp>
      <p:sp>
        <p:nvSpPr>
          <p:cNvPr id="6" name="Text 4"/>
          <p:cNvSpPr/>
          <p:nvPr/>
        </p:nvSpPr>
        <p:spPr>
          <a:xfrm>
            <a:off x="704088" y="170992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658,327 hectares already burnt</a:t>
            </a:r>
            <a:endParaRPr lang="en-US" sz="1350"/>
          </a:p>
        </p:txBody>
      </p:sp>
      <p:sp>
        <p:nvSpPr>
          <p:cNvPr id="7" name="Text 5"/>
          <p:cNvSpPr/>
          <p:nvPr/>
        </p:nvSpPr>
        <p:spPr>
          <a:xfrm>
            <a:off x="70408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Across the EU by 10 September 2026, with 2,009 fires recorded (EFFIS)</a:t>
            </a:r>
            <a:endParaRPr lang="en-US" sz="1150"/>
          </a:p>
        </p:txBody>
      </p:sp>
      <p:sp>
        <p:nvSpPr>
          <p:cNvPr id="8" name="Card panel 2">
            <a:extLst>
              <a:ext uri="{C183D7F6-B498-43B3-948B-1728B52AA6E4}">
                <adec:decorative xmlns:adec="http://schemas.microsoft.com/office/drawing/2017/decorative" val="1"/>
              </a:ext>
            </a:extLst>
          </p:cNvPr>
          <p:cNvSpPr/>
          <p:nvPr/>
        </p:nvSpPr>
        <p:spPr>
          <a:xfrm>
            <a:off x="468630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4686300" y="1508760"/>
            <a:ext cx="3954780" cy="54864"/>
          </a:xfrm>
          <a:prstGeom prst="rect">
            <a:avLst/>
          </a:prstGeom>
          <a:solidFill>
            <a:srgbClr val="B45309"/>
          </a:solidFill>
          <a:ln/>
        </p:spPr>
        <p:txBody>
          <a:bodyPr/>
          <a:lstStyle/>
          <a:p>
            <a:endParaRPr lang="en-CA"/>
          </a:p>
        </p:txBody>
      </p:sp>
      <p:sp>
        <p:nvSpPr>
          <p:cNvPr id="10" name="Text 8"/>
          <p:cNvSpPr/>
          <p:nvPr/>
        </p:nvSpPr>
        <p:spPr>
          <a:xfrm>
            <a:off x="4887468" y="170992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Over 300,000 people displaced</a:t>
            </a:r>
            <a:endParaRPr lang="en-US" sz="1350"/>
          </a:p>
        </p:txBody>
      </p:sp>
      <p:sp>
        <p:nvSpPr>
          <p:cNvPr id="11" name="Text 9"/>
          <p:cNvSpPr/>
          <p:nvPr/>
        </p:nvSpPr>
        <p:spPr>
          <a:xfrm>
            <a:off x="488746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More than 250,000 evacuated in south-western France and around 90,000 across Madrid, Ávila, Toledo and Valencia in July 2026</a:t>
            </a:r>
            <a:endParaRPr lang="en-US" sz="1150"/>
          </a:p>
        </p:txBody>
      </p:sp>
      <p:sp>
        <p:nvSpPr>
          <p:cNvPr id="12" name="Card panel 3">
            <a:extLst>
              <a:ext uri="{C183D7F6-B498-43B3-948B-1728B52AA6E4}">
                <adec:decorative xmlns:adec="http://schemas.microsoft.com/office/drawing/2017/decorative" val="1"/>
              </a:ext>
            </a:extLst>
          </p:cNvPr>
          <p:cNvSpPr/>
          <p:nvPr/>
        </p:nvSpPr>
        <p:spPr>
          <a:xfrm>
            <a:off x="502920" y="3177540"/>
            <a:ext cx="395478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502920" y="3177540"/>
            <a:ext cx="3954780" cy="54864"/>
          </a:xfrm>
          <a:prstGeom prst="rect">
            <a:avLst/>
          </a:prstGeom>
          <a:solidFill>
            <a:srgbClr val="B45309"/>
          </a:solidFill>
          <a:ln/>
        </p:spPr>
        <p:txBody>
          <a:bodyPr/>
          <a:lstStyle/>
          <a:p>
            <a:endParaRPr lang="en-CA"/>
          </a:p>
        </p:txBody>
      </p:sp>
      <p:sp>
        <p:nvSpPr>
          <p:cNvPr id="14" name="Text 12"/>
          <p:cNvSpPr/>
          <p:nvPr/>
        </p:nvSpPr>
        <p:spPr>
          <a:xfrm>
            <a:off x="704088" y="337870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Spain’s first national wildfire emergency</a:t>
            </a:r>
            <a:endParaRPr lang="en-US" sz="1350"/>
          </a:p>
        </p:txBody>
      </p:sp>
      <p:sp>
        <p:nvSpPr>
          <p:cNvPr id="15" name="Text 13"/>
          <p:cNvSpPr/>
          <p:nvPr/>
        </p:nvSpPr>
        <p:spPr>
          <a:xfrm>
            <a:off x="70408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1,200 military personnel and 400 vehicles deployed against a 280 km fire perimeter</a:t>
            </a:r>
            <a:endParaRPr lang="en-US" sz="1150"/>
          </a:p>
        </p:txBody>
      </p:sp>
      <p:sp>
        <p:nvSpPr>
          <p:cNvPr id="16" name="Card panel 4">
            <a:extLst>
              <a:ext uri="{C183D7F6-B498-43B3-948B-1728B52AA6E4}">
                <adec:decorative xmlns:adec="http://schemas.microsoft.com/office/drawing/2017/decorative" val="1"/>
              </a:ext>
            </a:extLst>
          </p:cNvPr>
          <p:cNvSpPr/>
          <p:nvPr/>
        </p:nvSpPr>
        <p:spPr>
          <a:xfrm>
            <a:off x="4686300" y="3177540"/>
            <a:ext cx="395478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4686300" y="3177540"/>
            <a:ext cx="3954780" cy="54864"/>
          </a:xfrm>
          <a:prstGeom prst="rect">
            <a:avLst/>
          </a:prstGeom>
          <a:solidFill>
            <a:srgbClr val="B45309"/>
          </a:solidFill>
          <a:ln/>
        </p:spPr>
        <p:txBody>
          <a:bodyPr/>
          <a:lstStyle/>
          <a:p>
            <a:endParaRPr lang="en-CA"/>
          </a:p>
        </p:txBody>
      </p:sp>
      <p:sp>
        <p:nvSpPr>
          <p:cNvPr id="18" name="Text 16"/>
          <p:cNvSpPr/>
          <p:nvPr/>
        </p:nvSpPr>
        <p:spPr>
          <a:xfrm>
            <a:off x="4887468" y="3378708"/>
            <a:ext cx="355244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France’s largest fire since 1945</a:t>
            </a:r>
            <a:endParaRPr lang="en-US" sz="1350" dirty="0"/>
          </a:p>
        </p:txBody>
      </p:sp>
      <p:sp>
        <p:nvSpPr>
          <p:cNvPr id="19" name="Text 17"/>
          <p:cNvSpPr/>
          <p:nvPr/>
        </p:nvSpPr>
        <p:spPr>
          <a:xfrm>
            <a:off x="488746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The Saumos fire burnt roughly 42,000 hectares; at least 240 homes were destroyed in the Gironde</a:t>
            </a:r>
            <a:endParaRPr lang="en-US" sz="115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The European Wildfire Challenge</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dirty="0">
                <a:solidFill>
                  <a:srgbClr val="5B6B7C"/>
                </a:solidFill>
                <a:latin typeface="Segoe UI" pitchFamily="34" charset="0"/>
                <a:ea typeface="Segoe UI" pitchFamily="34" charset="-122"/>
                <a:cs typeface="Segoe UI" pitchFamily="34" charset="-120"/>
              </a:rPr>
              <a:t>Pressure is rising faster than current suppression capacity</a:t>
            </a:r>
            <a:endParaRPr lang="en-US" sz="1250" dirty="0"/>
          </a:p>
        </p:txBody>
      </p:sp>
      <p:sp>
        <p:nvSpPr>
          <p:cNvPr id="4" name="Text 2"/>
          <p:cNvSpPr/>
          <p:nvPr/>
        </p:nvSpPr>
        <p:spPr>
          <a:xfrm>
            <a:off x="502920" y="1554480"/>
            <a:ext cx="4937760" cy="3017520"/>
          </a:xfrm>
          <a:prstGeom prst="rect">
            <a:avLst/>
          </a:prstGeom>
          <a:noFill/>
          <a:ln/>
        </p:spPr>
        <p:txBody>
          <a:bodyPr wrap="square" rtlCol="0" anchor="t"/>
          <a:lstStyle/>
          <a:p>
            <a:pPr marL="342900" indent="-342900">
              <a:spcAft>
                <a:spcPts val="800"/>
              </a:spcAft>
              <a:buSzPct val="100000"/>
              <a:buChar char="▪"/>
            </a:pPr>
            <a:r>
              <a:rPr lang="en-US" sz="1500" dirty="0">
                <a:solidFill>
                  <a:srgbClr val="1F2933"/>
                </a:solidFill>
                <a:latin typeface="Segoe UI" pitchFamily="34" charset="0"/>
                <a:ea typeface="Segoe UI" pitchFamily="34" charset="-122"/>
                <a:cs typeface="Segoe UI" pitchFamily="34" charset="-120"/>
              </a:rPr>
              <a:t>Rising megafires across the Mediterranean and Central Europe</a:t>
            </a:r>
            <a:endParaRPr lang="en-US" sz="1500" dirty="0"/>
          </a:p>
          <a:p>
            <a:pPr marL="342900" indent="-342900">
              <a:spcAft>
                <a:spcPts val="800"/>
              </a:spcAft>
              <a:buSzPct val="100000"/>
              <a:buChar char="▪"/>
            </a:pPr>
            <a:r>
              <a:rPr lang="en-US" sz="1500" dirty="0">
                <a:solidFill>
                  <a:srgbClr val="1F2933"/>
                </a:solidFill>
                <a:latin typeface="Segoe UI" pitchFamily="34" charset="0"/>
                <a:ea typeface="Segoe UI" pitchFamily="34" charset="-122"/>
                <a:cs typeface="Segoe UI" pitchFamily="34" charset="-120"/>
              </a:rPr>
              <a:t>Strain on aerial fleets during overlapping fire seasons</a:t>
            </a:r>
            <a:endParaRPr lang="en-US" sz="1500" dirty="0"/>
          </a:p>
          <a:p>
            <a:pPr marL="342900" indent="-342900">
              <a:spcAft>
                <a:spcPts val="800"/>
              </a:spcAft>
              <a:buSzPct val="100000"/>
              <a:buChar char="▪"/>
            </a:pPr>
            <a:r>
              <a:rPr lang="en-US" sz="1500" dirty="0">
                <a:solidFill>
                  <a:srgbClr val="1F2933"/>
                </a:solidFill>
                <a:latin typeface="Segoe UI" pitchFamily="34" charset="0"/>
                <a:ea typeface="Segoe UI" pitchFamily="34" charset="-122"/>
                <a:cs typeface="Segoe UI" pitchFamily="34" charset="-120"/>
              </a:rPr>
              <a:t>High cost of conventional retardants</a:t>
            </a:r>
            <a:endParaRPr lang="en-US" sz="1500" dirty="0"/>
          </a:p>
          <a:p>
            <a:pPr marL="342900" indent="-342900">
              <a:spcAft>
                <a:spcPts val="800"/>
              </a:spcAft>
              <a:buSzPct val="100000"/>
              <a:buChar char="▪"/>
            </a:pPr>
            <a:r>
              <a:rPr lang="en-US" sz="1500" dirty="0">
                <a:solidFill>
                  <a:srgbClr val="1F2933"/>
                </a:solidFill>
                <a:latin typeface="Segoe UI" pitchFamily="34" charset="0"/>
                <a:ea typeface="Segoe UI" pitchFamily="34" charset="-122"/>
                <a:cs typeface="Segoe UI" pitchFamily="34" charset="-120"/>
              </a:rPr>
              <a:t>Environmental restrictions under the EU Green Deal and REACH</a:t>
            </a:r>
            <a:endParaRPr lang="en-US" sz="1500" dirty="0"/>
          </a:p>
          <a:p>
            <a:pPr marL="342900" indent="-342900">
              <a:spcAft>
                <a:spcPts val="800"/>
              </a:spcAft>
              <a:buSzPct val="100000"/>
              <a:buChar char="▪"/>
            </a:pPr>
            <a:r>
              <a:rPr lang="en-US" sz="1500" dirty="0">
                <a:solidFill>
                  <a:srgbClr val="1F2933"/>
                </a:solidFill>
                <a:latin typeface="Segoe UI" pitchFamily="34" charset="0"/>
                <a:ea typeface="Segoe UI" pitchFamily="34" charset="-122"/>
                <a:cs typeface="Segoe UI" pitchFamily="34" charset="-120"/>
              </a:rPr>
              <a:t>Need for scalable, safe, high-efficiency suppression tools</a:t>
            </a:r>
            <a:endParaRPr lang="en-US" sz="1500" dirty="0"/>
          </a:p>
        </p:txBody>
      </p:sp>
      <p:sp>
        <p:nvSpPr>
          <p:cNvPr id="5" name="Emphasis panel">
            <a:extLst>
              <a:ext uri="{C183D7F6-B498-43B3-948B-1728B52AA6E4}">
                <adec:decorative xmlns:adec="http://schemas.microsoft.com/office/drawing/2017/decorative" val="1"/>
              </a:ext>
            </a:extLst>
          </p:cNvPr>
          <p:cNvSpPr/>
          <p:nvPr/>
        </p:nvSpPr>
        <p:spPr>
          <a:xfrm>
            <a:off x="5760720" y="1554480"/>
            <a:ext cx="2880360" cy="2926080"/>
          </a:xfrm>
          <a:prstGeom prst="rect">
            <a:avLst/>
          </a:prstGeom>
          <a:solidFill>
            <a:srgbClr val="0B3D91"/>
          </a:solidFill>
          <a:ln/>
        </p:spPr>
        <p:txBody>
          <a:bodyPr/>
          <a:lstStyle/>
          <a:p>
            <a:endParaRPr lang="en-CA"/>
          </a:p>
        </p:txBody>
      </p:sp>
      <p:sp>
        <p:nvSpPr>
          <p:cNvPr id="6" name="Text 4"/>
          <p:cNvSpPr/>
          <p:nvPr/>
        </p:nvSpPr>
        <p:spPr>
          <a:xfrm>
            <a:off x="5989320" y="1783080"/>
            <a:ext cx="2423160" cy="2468880"/>
          </a:xfrm>
          <a:prstGeom prst="rect">
            <a:avLst/>
          </a:prstGeom>
          <a:noFill/>
          <a:ln/>
        </p:spPr>
        <p:txBody>
          <a:bodyPr wrap="square" lIns="0" tIns="0" rIns="0" bIns="0" rtlCol="0" anchor="t"/>
          <a:lstStyle/>
          <a:p>
            <a:pPr marL="0" indent="0">
              <a:buNone/>
            </a:pPr>
            <a:r>
              <a:rPr lang="en-US" sz="1400" b="1" dirty="0">
                <a:solidFill>
                  <a:srgbClr val="FFFFFF"/>
                </a:solidFill>
                <a:latin typeface="Segoe UI" pitchFamily="34" charset="0"/>
                <a:ea typeface="Segoe UI" pitchFamily="34" charset="-122"/>
                <a:cs typeface="Segoe UI" pitchFamily="34" charset="-120"/>
              </a:rPr>
              <a:t>The operational gap</a:t>
            </a:r>
            <a:endParaRPr lang="en-US" sz="1400" dirty="0"/>
          </a:p>
          <a:p>
            <a:pPr marL="0" indent="0">
              <a:buNone/>
            </a:pPr>
            <a:r>
              <a:rPr lang="en-US" sz="1250" dirty="0">
                <a:solidFill>
                  <a:srgbClr val="CFE0F7"/>
                </a:solidFill>
                <a:latin typeface="Segoe UI" pitchFamily="34" charset="0"/>
                <a:ea typeface="Segoe UI" pitchFamily="34" charset="-122"/>
                <a:cs typeface="Segoe UI" pitchFamily="34" charset="-120"/>
              </a:rPr>
              <a:t>Fleets, budgets, and regulation are all constrained at once — Europe needs suppression tools that do more with less water, less cost, and lower environmental impact.</a:t>
            </a:r>
            <a:endParaRPr lang="en-US" sz="1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Introducing Barricade II FireGel</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dirty="0">
                <a:solidFill>
                  <a:srgbClr val="5B6B7C"/>
                </a:solidFill>
                <a:latin typeface="Segoe UI" pitchFamily="34" charset="0"/>
                <a:ea typeface="Segoe UI" pitchFamily="34" charset="-122"/>
                <a:cs typeface="Segoe UI" pitchFamily="34" charset="-120"/>
              </a:rPr>
              <a:t>A </a:t>
            </a:r>
            <a:r>
              <a:rPr lang="en-US" sz="1250" i="1">
                <a:solidFill>
                  <a:srgbClr val="5B6B7C"/>
                </a:solidFill>
                <a:latin typeface="Segoe UI" pitchFamily="34" charset="0"/>
                <a:ea typeface="Segoe UI" pitchFamily="34" charset="-122"/>
                <a:cs typeface="Segoe UI" pitchFamily="34" charset="-120"/>
              </a:rPr>
              <a:t>USFS-qualified water enhancer — not a retardant —</a:t>
            </a:r>
            <a:r>
              <a:rPr lang="en-US" sz="1250" i="1" dirty="0">
                <a:solidFill>
                  <a:srgbClr val="5B6B7C"/>
                </a:solidFill>
                <a:latin typeface="Segoe UI" pitchFamily="34" charset="0"/>
                <a:ea typeface="Segoe UI" pitchFamily="34" charset="-122"/>
                <a:cs typeface="Segoe UI" pitchFamily="34" charset="-120"/>
              </a:rPr>
              <a:t> built for modern environmental standards</a:t>
            </a:r>
            <a:endParaRPr lang="en-US" sz="1250" dirty="0"/>
          </a:p>
        </p:txBody>
      </p:sp>
      <p:sp>
        <p:nvSpPr>
          <p:cNvPr id="4" name="Card panel 1">
            <a:extLst>
              <a:ext uri="{C183D7F6-B498-43B3-948B-1728B52AA6E4}">
                <adec:decorative xmlns:adec="http://schemas.microsoft.com/office/drawing/2017/decorative" val="1"/>
              </a:ext>
            </a:extLst>
          </p:cNvPr>
          <p:cNvSpPr/>
          <p:nvPr/>
        </p:nvSpPr>
        <p:spPr>
          <a:xfrm>
            <a:off x="50292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2560320" cy="54864"/>
          </a:xfrm>
          <a:prstGeom prst="rect">
            <a:avLst/>
          </a:prstGeom>
          <a:solidFill>
            <a:srgbClr val="0E9AA7"/>
          </a:solidFill>
          <a:ln/>
        </p:spPr>
        <p:txBody>
          <a:bodyPr/>
          <a:lstStyle/>
          <a:p>
            <a:endParaRPr lang="en-CA"/>
          </a:p>
        </p:txBody>
      </p:sp>
      <p:sp>
        <p:nvSpPr>
          <p:cNvPr id="6" name="Text 4"/>
          <p:cNvSpPr/>
          <p:nvPr/>
        </p:nvSpPr>
        <p:spPr>
          <a:xfrm>
            <a:off x="70408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Environmentally sound</a:t>
            </a:r>
            <a:endParaRPr lang="en-US" sz="1350" dirty="0"/>
          </a:p>
        </p:txBody>
      </p:sp>
      <p:sp>
        <p:nvSpPr>
          <p:cNvPr id="7" name="Text 5"/>
          <p:cNvSpPr/>
          <p:nvPr/>
        </p:nvSpPr>
        <p:spPr>
          <a:xfrm>
            <a:off x="70408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Biodegradable, </a:t>
            </a:r>
            <a:r>
              <a:rPr lang="en-US" sz="1150">
                <a:solidFill>
                  <a:srgbClr val="1F2933"/>
                </a:solidFill>
                <a:latin typeface="Segoe UI" pitchFamily="34" charset="0"/>
                <a:ea typeface="Segoe UI" pitchFamily="34" charset="-122"/>
                <a:cs typeface="Segoe UI" pitchFamily="34" charset="-120"/>
              </a:rPr>
              <a:t>low toxicity</a:t>
            </a:r>
          </a:p>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NPE-free formulation</a:t>
            </a:r>
            <a:endParaRPr lang="en-US" sz="1150" dirty="0"/>
          </a:p>
        </p:txBody>
      </p:sp>
      <p:sp>
        <p:nvSpPr>
          <p:cNvPr id="8" name="Card panel 2">
            <a:extLst>
              <a:ext uri="{C183D7F6-B498-43B3-948B-1728B52AA6E4}">
                <adec:decorative xmlns:adec="http://schemas.microsoft.com/office/drawing/2017/decorative" val="1"/>
              </a:ext>
            </a:extLst>
          </p:cNvPr>
          <p:cNvSpPr/>
          <p:nvPr/>
        </p:nvSpPr>
        <p:spPr>
          <a:xfrm>
            <a:off x="329184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3291840" y="1508760"/>
            <a:ext cx="2560320" cy="54864"/>
          </a:xfrm>
          <a:prstGeom prst="rect">
            <a:avLst/>
          </a:prstGeom>
          <a:solidFill>
            <a:srgbClr val="0E9AA7"/>
          </a:solidFill>
          <a:ln/>
        </p:spPr>
        <p:txBody>
          <a:bodyPr/>
          <a:lstStyle/>
          <a:p>
            <a:endParaRPr lang="en-CA"/>
          </a:p>
        </p:txBody>
      </p:sp>
      <p:sp>
        <p:nvSpPr>
          <p:cNvPr id="10" name="Text 8"/>
          <p:cNvSpPr/>
          <p:nvPr/>
        </p:nvSpPr>
        <p:spPr>
          <a:xfrm>
            <a:off x="349300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Immediate knockdown</a:t>
            </a:r>
            <a:endParaRPr lang="en-US" sz="1350" dirty="0"/>
          </a:p>
        </p:txBody>
      </p:sp>
      <p:sp>
        <p:nvSpPr>
          <p:cNvPr id="11" name="Text 9"/>
          <p:cNvSpPr/>
          <p:nvPr/>
        </p:nvSpPr>
        <p:spPr>
          <a:xfrm>
            <a:off x="349300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Rapid flame suppression on contact</a:t>
            </a:r>
            <a:endParaRPr lang="en-US" sz="1150" dirty="0"/>
          </a:p>
        </p:txBody>
      </p:sp>
      <p:sp>
        <p:nvSpPr>
          <p:cNvPr id="12" name="Card panel 3">
            <a:extLst>
              <a:ext uri="{C183D7F6-B498-43B3-948B-1728B52AA6E4}">
                <adec:decorative xmlns:adec="http://schemas.microsoft.com/office/drawing/2017/decorative" val="1"/>
              </a:ext>
            </a:extLst>
          </p:cNvPr>
          <p:cNvSpPr/>
          <p:nvPr/>
        </p:nvSpPr>
        <p:spPr>
          <a:xfrm>
            <a:off x="608076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6080760" y="1508760"/>
            <a:ext cx="2560320" cy="54864"/>
          </a:xfrm>
          <a:prstGeom prst="rect">
            <a:avLst/>
          </a:prstGeom>
          <a:solidFill>
            <a:srgbClr val="0E9AA7"/>
          </a:solidFill>
          <a:ln/>
        </p:spPr>
        <p:txBody>
          <a:bodyPr/>
          <a:lstStyle/>
          <a:p>
            <a:endParaRPr lang="en-CA"/>
          </a:p>
        </p:txBody>
      </p:sp>
      <p:sp>
        <p:nvSpPr>
          <p:cNvPr id="14" name="Text 12"/>
          <p:cNvSpPr/>
          <p:nvPr/>
        </p:nvSpPr>
        <p:spPr>
          <a:xfrm>
            <a:off x="628192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Clings where it matters</a:t>
            </a:r>
            <a:endParaRPr lang="en-US" sz="1350" dirty="0"/>
          </a:p>
        </p:txBody>
      </p:sp>
      <p:sp>
        <p:nvSpPr>
          <p:cNvPr id="15" name="Text 13"/>
          <p:cNvSpPr/>
          <p:nvPr/>
        </p:nvSpPr>
        <p:spPr>
          <a:xfrm>
            <a:off x="628192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Adheres to vegetation and structures</a:t>
            </a:r>
            <a:endParaRPr lang="en-US" sz="1150" dirty="0"/>
          </a:p>
        </p:txBody>
      </p:sp>
      <p:sp>
        <p:nvSpPr>
          <p:cNvPr id="16" name="Card panel 4">
            <a:extLst>
              <a:ext uri="{C183D7F6-B498-43B3-948B-1728B52AA6E4}">
                <adec:decorative xmlns:adec="http://schemas.microsoft.com/office/drawing/2017/decorative" val="1"/>
              </a:ext>
            </a:extLst>
          </p:cNvPr>
          <p:cNvSpPr/>
          <p:nvPr/>
        </p:nvSpPr>
        <p:spPr>
          <a:xfrm>
            <a:off x="50292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502920" y="3177540"/>
            <a:ext cx="2560320" cy="54864"/>
          </a:xfrm>
          <a:prstGeom prst="rect">
            <a:avLst/>
          </a:prstGeom>
          <a:solidFill>
            <a:srgbClr val="0E9AA7"/>
          </a:solidFill>
          <a:ln/>
        </p:spPr>
        <p:txBody>
          <a:bodyPr/>
          <a:lstStyle/>
          <a:p>
            <a:endParaRPr lang="en-CA"/>
          </a:p>
        </p:txBody>
      </p:sp>
      <p:sp>
        <p:nvSpPr>
          <p:cNvPr id="18" name="Text 16"/>
          <p:cNvSpPr/>
          <p:nvPr/>
        </p:nvSpPr>
        <p:spPr>
          <a:xfrm>
            <a:off x="704088" y="337870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Resource efficient</a:t>
            </a:r>
            <a:endParaRPr lang="en-US" sz="1350" dirty="0"/>
          </a:p>
        </p:txBody>
      </p:sp>
      <p:sp>
        <p:nvSpPr>
          <p:cNvPr id="19" name="Text 17"/>
          <p:cNvSpPr/>
          <p:nvPr/>
        </p:nvSpPr>
        <p:spPr>
          <a:xfrm>
            <a:off x="70408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Reduces water usage</a:t>
            </a:r>
            <a:endParaRPr lang="en-US" sz="1150" dirty="0"/>
          </a:p>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Lowers carbon emissions</a:t>
            </a:r>
            <a:endParaRPr lang="en-US" sz="1150" dirty="0"/>
          </a:p>
        </p:txBody>
      </p:sp>
      <p:sp>
        <p:nvSpPr>
          <p:cNvPr id="20" name="Card panel 5">
            <a:extLst>
              <a:ext uri="{C183D7F6-B498-43B3-948B-1728B52AA6E4}">
                <adec:decorative xmlns:adec="http://schemas.microsoft.com/office/drawing/2017/decorative" val="1"/>
              </a:ext>
            </a:extLst>
          </p:cNvPr>
          <p:cNvSpPr/>
          <p:nvPr/>
        </p:nvSpPr>
        <p:spPr>
          <a:xfrm>
            <a:off x="329184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1" name="Card accent 5">
            <a:extLst>
              <a:ext uri="{C183D7F6-B498-43B3-948B-1728B52AA6E4}">
                <adec:decorative xmlns:adec="http://schemas.microsoft.com/office/drawing/2017/decorative" val="1"/>
              </a:ext>
            </a:extLst>
          </p:cNvPr>
          <p:cNvSpPr/>
          <p:nvPr/>
        </p:nvSpPr>
        <p:spPr>
          <a:xfrm>
            <a:off x="3291840" y="3177540"/>
            <a:ext cx="2560320" cy="54864"/>
          </a:xfrm>
          <a:prstGeom prst="rect">
            <a:avLst/>
          </a:prstGeom>
          <a:solidFill>
            <a:srgbClr val="0E9AA7"/>
          </a:solidFill>
          <a:ln/>
        </p:spPr>
        <p:txBody>
          <a:bodyPr/>
          <a:lstStyle/>
          <a:p>
            <a:endParaRPr lang="en-CA"/>
          </a:p>
        </p:txBody>
      </p:sp>
      <p:sp>
        <p:nvSpPr>
          <p:cNvPr id="22" name="Text 20"/>
          <p:cNvSpPr/>
          <p:nvPr/>
        </p:nvSpPr>
        <p:spPr>
          <a:xfrm>
            <a:off x="3493008" y="337870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Universally compatible</a:t>
            </a:r>
            <a:endParaRPr lang="en-US" sz="1350" dirty="0"/>
          </a:p>
        </p:txBody>
      </p:sp>
      <p:sp>
        <p:nvSpPr>
          <p:cNvPr id="23" name="Text 21"/>
          <p:cNvSpPr/>
          <p:nvPr/>
        </p:nvSpPr>
        <p:spPr>
          <a:xfrm>
            <a:off x="349300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Works with all aerial and ground systems</a:t>
            </a:r>
            <a:endParaRPr lang="en-US" sz="11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How FireGel Works</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dirty="0">
                <a:solidFill>
                  <a:srgbClr val="5B6B7C"/>
                </a:solidFill>
                <a:latin typeface="Segoe UI" pitchFamily="34" charset="0"/>
                <a:ea typeface="Segoe UI" pitchFamily="34" charset="-122"/>
                <a:cs typeface="Segoe UI" pitchFamily="34" charset="-120"/>
              </a:rPr>
              <a:t>From hydrated polymer matrix to direct suppression</a:t>
            </a:r>
            <a:endParaRPr lang="en-US" sz="1250" dirty="0"/>
          </a:p>
        </p:txBody>
      </p:sp>
      <p:sp>
        <p:nvSpPr>
          <p:cNvPr id="4" name="Step marker 01">
            <a:extLst>
              <a:ext uri="{C183D7F6-B498-43B3-948B-1728B52AA6E4}">
                <adec:decorative xmlns:adec="http://schemas.microsoft.com/office/drawing/2017/decorative" val="1"/>
              </a:ext>
            </a:extLst>
          </p:cNvPr>
          <p:cNvSpPr/>
          <p:nvPr/>
        </p:nvSpPr>
        <p:spPr>
          <a:xfrm>
            <a:off x="502920" y="1600200"/>
            <a:ext cx="685800" cy="713232"/>
          </a:xfrm>
          <a:prstGeom prst="rect">
            <a:avLst/>
          </a:prstGeom>
          <a:solidFill>
            <a:srgbClr val="0B3D91"/>
          </a:solidFill>
          <a:ln/>
        </p:spPr>
        <p:txBody>
          <a:bodyPr/>
          <a:lstStyle/>
          <a:p>
            <a:endParaRPr lang="en-CA"/>
          </a:p>
        </p:txBody>
      </p:sp>
      <p:sp>
        <p:nvSpPr>
          <p:cNvPr id="5" name="Text 3"/>
          <p:cNvSpPr/>
          <p:nvPr/>
        </p:nvSpPr>
        <p:spPr>
          <a:xfrm>
            <a:off x="502920" y="1600200"/>
            <a:ext cx="685800" cy="713232"/>
          </a:xfrm>
          <a:prstGeom prst="rect">
            <a:avLst/>
          </a:prstGeom>
          <a:noFill/>
          <a:ln/>
        </p:spPr>
        <p:txBody>
          <a:bodyPr wrap="square" lIns="0" tIns="0" rIns="0" bIns="0" rtlCol="0" anchor="ctr"/>
          <a:lstStyle/>
          <a:p>
            <a:pPr marL="0" indent="0" algn="ctr">
              <a:buNone/>
            </a:pPr>
            <a:r>
              <a:rPr lang="en-US" sz="1700" b="1" dirty="0">
                <a:solidFill>
                  <a:srgbClr val="FFFFFF"/>
                </a:solidFill>
                <a:latin typeface="Segoe UI" pitchFamily="34" charset="0"/>
                <a:ea typeface="Segoe UI" pitchFamily="34" charset="-122"/>
                <a:cs typeface="Segoe UI" pitchFamily="34" charset="-120"/>
              </a:rPr>
              <a:t>01</a:t>
            </a:r>
            <a:endParaRPr lang="en-US" sz="1700" dirty="0"/>
          </a:p>
        </p:txBody>
      </p:sp>
      <p:sp>
        <p:nvSpPr>
          <p:cNvPr id="6" name="Step panel 01">
            <a:extLst>
              <a:ext uri="{C183D7F6-B498-43B3-948B-1728B52AA6E4}">
                <adec:decorative xmlns:adec="http://schemas.microsoft.com/office/drawing/2017/decorative" val="1"/>
              </a:ext>
            </a:extLst>
          </p:cNvPr>
          <p:cNvSpPr/>
          <p:nvPr/>
        </p:nvSpPr>
        <p:spPr>
          <a:xfrm>
            <a:off x="1188720" y="1600200"/>
            <a:ext cx="4572000" cy="713232"/>
          </a:xfrm>
          <a:prstGeom prst="rect">
            <a:avLst/>
          </a:prstGeom>
          <a:solidFill>
            <a:srgbClr val="EEF3FA"/>
          </a:solidFill>
          <a:ln/>
        </p:spPr>
        <p:txBody>
          <a:bodyPr/>
          <a:lstStyle/>
          <a:p>
            <a:endParaRPr lang="en-CA"/>
          </a:p>
        </p:txBody>
      </p:sp>
      <p:sp>
        <p:nvSpPr>
          <p:cNvPr id="7" name="Text 5"/>
          <p:cNvSpPr/>
          <p:nvPr/>
        </p:nvSpPr>
        <p:spPr>
          <a:xfrm>
            <a:off x="1371600" y="1600200"/>
            <a:ext cx="4297680" cy="713232"/>
          </a:xfrm>
          <a:prstGeom prst="rect">
            <a:avLst/>
          </a:prstGeom>
          <a:noFill/>
          <a:ln/>
        </p:spPr>
        <p:txBody>
          <a:bodyPr wrap="square" lIns="0" tIns="0" rIns="0" bIns="0" rtlCol="0" anchor="ctr"/>
          <a:lstStyle/>
          <a:p>
            <a:pPr marL="0" indent="0">
              <a:buNone/>
            </a:pPr>
            <a:r>
              <a:rPr lang="en-US" sz="1300" b="1" dirty="0">
                <a:solidFill>
                  <a:srgbClr val="0B3D91"/>
                </a:solidFill>
                <a:latin typeface="Segoe UI" pitchFamily="34" charset="0"/>
                <a:ea typeface="Segoe UI" pitchFamily="34" charset="-122"/>
                <a:cs typeface="Segoe UI" pitchFamily="34" charset="-120"/>
              </a:rPr>
              <a:t>Hydrated polymer matrix</a:t>
            </a:r>
            <a:endParaRPr lang="en-US" sz="1300" dirty="0"/>
          </a:p>
          <a:p>
            <a:pPr marL="0" indent="0">
              <a:buNone/>
            </a:pPr>
            <a:r>
              <a:rPr lang="en-US" sz="1150" dirty="0">
                <a:solidFill>
                  <a:srgbClr val="1F2933"/>
                </a:solidFill>
                <a:latin typeface="Segoe UI" pitchFamily="34" charset="0"/>
                <a:ea typeface="Segoe UI" pitchFamily="34" charset="-122"/>
                <a:cs typeface="Segoe UI" pitchFamily="34" charset="-120"/>
              </a:rPr>
              <a:t>Water is held in a stable gel structure</a:t>
            </a:r>
            <a:endParaRPr lang="en-US" sz="1300" dirty="0"/>
          </a:p>
        </p:txBody>
      </p:sp>
      <p:sp>
        <p:nvSpPr>
          <p:cNvPr id="8" name="Step marker 02">
            <a:extLst>
              <a:ext uri="{C183D7F6-B498-43B3-948B-1728B52AA6E4}">
                <adec:decorative xmlns:adec="http://schemas.microsoft.com/office/drawing/2017/decorative" val="1"/>
              </a:ext>
            </a:extLst>
          </p:cNvPr>
          <p:cNvSpPr/>
          <p:nvPr/>
        </p:nvSpPr>
        <p:spPr>
          <a:xfrm>
            <a:off x="502920" y="2423160"/>
            <a:ext cx="685800" cy="713232"/>
          </a:xfrm>
          <a:prstGeom prst="rect">
            <a:avLst/>
          </a:prstGeom>
          <a:solidFill>
            <a:srgbClr val="0B3D91"/>
          </a:solidFill>
          <a:ln/>
        </p:spPr>
        <p:txBody>
          <a:bodyPr/>
          <a:lstStyle/>
          <a:p>
            <a:endParaRPr lang="en-CA"/>
          </a:p>
        </p:txBody>
      </p:sp>
      <p:sp>
        <p:nvSpPr>
          <p:cNvPr id="9" name="Text 7"/>
          <p:cNvSpPr/>
          <p:nvPr/>
        </p:nvSpPr>
        <p:spPr>
          <a:xfrm>
            <a:off x="502920" y="2423160"/>
            <a:ext cx="685800" cy="713232"/>
          </a:xfrm>
          <a:prstGeom prst="rect">
            <a:avLst/>
          </a:prstGeom>
          <a:noFill/>
          <a:ln/>
        </p:spPr>
        <p:txBody>
          <a:bodyPr wrap="square" lIns="0" tIns="0" rIns="0" bIns="0" rtlCol="0" anchor="ctr"/>
          <a:lstStyle/>
          <a:p>
            <a:pPr marL="0" indent="0" algn="ctr">
              <a:buNone/>
            </a:pPr>
            <a:r>
              <a:rPr lang="en-US" sz="1700" b="1" dirty="0">
                <a:solidFill>
                  <a:srgbClr val="FFFFFF"/>
                </a:solidFill>
                <a:latin typeface="Segoe UI" pitchFamily="34" charset="0"/>
                <a:ea typeface="Segoe UI" pitchFamily="34" charset="-122"/>
                <a:cs typeface="Segoe UI" pitchFamily="34" charset="-120"/>
              </a:rPr>
              <a:t>02</a:t>
            </a:r>
            <a:endParaRPr lang="en-US" sz="1700" dirty="0"/>
          </a:p>
        </p:txBody>
      </p:sp>
      <p:sp>
        <p:nvSpPr>
          <p:cNvPr id="10" name="Step panel 02">
            <a:extLst>
              <a:ext uri="{C183D7F6-B498-43B3-948B-1728B52AA6E4}">
                <adec:decorative xmlns:adec="http://schemas.microsoft.com/office/drawing/2017/decorative" val="1"/>
              </a:ext>
            </a:extLst>
          </p:cNvPr>
          <p:cNvSpPr/>
          <p:nvPr/>
        </p:nvSpPr>
        <p:spPr>
          <a:xfrm>
            <a:off x="1188720" y="2423160"/>
            <a:ext cx="4572000" cy="713232"/>
          </a:xfrm>
          <a:prstGeom prst="rect">
            <a:avLst/>
          </a:prstGeom>
          <a:solidFill>
            <a:srgbClr val="EEF3FA"/>
          </a:solidFill>
          <a:ln/>
        </p:spPr>
        <p:txBody>
          <a:bodyPr/>
          <a:lstStyle/>
          <a:p>
            <a:endParaRPr lang="en-CA"/>
          </a:p>
        </p:txBody>
      </p:sp>
      <p:sp>
        <p:nvSpPr>
          <p:cNvPr id="11" name="Text 9"/>
          <p:cNvSpPr/>
          <p:nvPr/>
        </p:nvSpPr>
        <p:spPr>
          <a:xfrm>
            <a:off x="1371600" y="2423160"/>
            <a:ext cx="4297680" cy="713232"/>
          </a:xfrm>
          <a:prstGeom prst="rect">
            <a:avLst/>
          </a:prstGeom>
          <a:noFill/>
          <a:ln/>
        </p:spPr>
        <p:txBody>
          <a:bodyPr wrap="square" lIns="0" tIns="0" rIns="0" bIns="0" rtlCol="0" anchor="ctr"/>
          <a:lstStyle/>
          <a:p>
            <a:pPr marL="0" indent="0">
              <a:buNone/>
            </a:pPr>
            <a:r>
              <a:rPr lang="en-US" sz="1300" b="1" dirty="0">
                <a:solidFill>
                  <a:srgbClr val="0B3D91"/>
                </a:solidFill>
                <a:latin typeface="Segoe UI" pitchFamily="34" charset="0"/>
                <a:ea typeface="Segoe UI" pitchFamily="34" charset="-122"/>
                <a:cs typeface="Segoe UI" pitchFamily="34" charset="-120"/>
              </a:rPr>
              <a:t>Cling and coating</a:t>
            </a:r>
            <a:endParaRPr lang="en-US" sz="1300" dirty="0"/>
          </a:p>
          <a:p>
            <a:pPr marL="0" indent="0">
              <a:buNone/>
            </a:pPr>
            <a:r>
              <a:rPr lang="en-US" sz="1150" dirty="0">
                <a:solidFill>
                  <a:srgbClr val="1F2933"/>
                </a:solidFill>
                <a:latin typeface="Segoe UI" pitchFamily="34" charset="0"/>
                <a:ea typeface="Segoe UI" pitchFamily="34" charset="-122"/>
                <a:cs typeface="Segoe UI" pitchFamily="34" charset="-120"/>
              </a:rPr>
              <a:t>Gel coats fuels instead of running off</a:t>
            </a:r>
            <a:endParaRPr lang="en-US" sz="1300" dirty="0"/>
          </a:p>
        </p:txBody>
      </p:sp>
      <p:sp>
        <p:nvSpPr>
          <p:cNvPr id="12" name="Step marker 03">
            <a:extLst>
              <a:ext uri="{C183D7F6-B498-43B3-948B-1728B52AA6E4}">
                <adec:decorative xmlns:adec="http://schemas.microsoft.com/office/drawing/2017/decorative" val="1"/>
              </a:ext>
            </a:extLst>
          </p:cNvPr>
          <p:cNvSpPr/>
          <p:nvPr/>
        </p:nvSpPr>
        <p:spPr>
          <a:xfrm>
            <a:off x="502920" y="3246120"/>
            <a:ext cx="685800" cy="713232"/>
          </a:xfrm>
          <a:prstGeom prst="rect">
            <a:avLst/>
          </a:prstGeom>
          <a:solidFill>
            <a:srgbClr val="0B3D91"/>
          </a:solidFill>
          <a:ln/>
        </p:spPr>
        <p:txBody>
          <a:bodyPr/>
          <a:lstStyle/>
          <a:p>
            <a:endParaRPr lang="en-CA"/>
          </a:p>
        </p:txBody>
      </p:sp>
      <p:sp>
        <p:nvSpPr>
          <p:cNvPr id="13" name="Text 11"/>
          <p:cNvSpPr/>
          <p:nvPr/>
        </p:nvSpPr>
        <p:spPr>
          <a:xfrm>
            <a:off x="502920" y="3246120"/>
            <a:ext cx="685800" cy="713232"/>
          </a:xfrm>
          <a:prstGeom prst="rect">
            <a:avLst/>
          </a:prstGeom>
          <a:noFill/>
          <a:ln/>
        </p:spPr>
        <p:txBody>
          <a:bodyPr wrap="square" lIns="0" tIns="0" rIns="0" bIns="0" rtlCol="0" anchor="ctr"/>
          <a:lstStyle/>
          <a:p>
            <a:pPr marL="0" indent="0" algn="ctr">
              <a:buNone/>
            </a:pPr>
            <a:r>
              <a:rPr lang="en-US" sz="1700" b="1" dirty="0">
                <a:solidFill>
                  <a:srgbClr val="FFFFFF"/>
                </a:solidFill>
                <a:latin typeface="Segoe UI" pitchFamily="34" charset="0"/>
                <a:ea typeface="Segoe UI" pitchFamily="34" charset="-122"/>
                <a:cs typeface="Segoe UI" pitchFamily="34" charset="-120"/>
              </a:rPr>
              <a:t>03</a:t>
            </a:r>
            <a:endParaRPr lang="en-US" sz="1700" dirty="0"/>
          </a:p>
        </p:txBody>
      </p:sp>
      <p:sp>
        <p:nvSpPr>
          <p:cNvPr id="14" name="Step panel 03">
            <a:extLst>
              <a:ext uri="{C183D7F6-B498-43B3-948B-1728B52AA6E4}">
                <adec:decorative xmlns:adec="http://schemas.microsoft.com/office/drawing/2017/decorative" val="1"/>
              </a:ext>
            </a:extLst>
          </p:cNvPr>
          <p:cNvSpPr/>
          <p:nvPr/>
        </p:nvSpPr>
        <p:spPr>
          <a:xfrm>
            <a:off x="1188720" y="3246120"/>
            <a:ext cx="4572000" cy="713232"/>
          </a:xfrm>
          <a:prstGeom prst="rect">
            <a:avLst/>
          </a:prstGeom>
          <a:solidFill>
            <a:srgbClr val="EEF3FA"/>
          </a:solidFill>
          <a:ln/>
        </p:spPr>
        <p:txBody>
          <a:bodyPr/>
          <a:lstStyle/>
          <a:p>
            <a:endParaRPr lang="en-CA"/>
          </a:p>
        </p:txBody>
      </p:sp>
      <p:sp>
        <p:nvSpPr>
          <p:cNvPr id="15" name="Text 13"/>
          <p:cNvSpPr/>
          <p:nvPr/>
        </p:nvSpPr>
        <p:spPr>
          <a:xfrm>
            <a:off x="1371600" y="3246120"/>
            <a:ext cx="4297680" cy="713232"/>
          </a:xfrm>
          <a:prstGeom prst="rect">
            <a:avLst/>
          </a:prstGeom>
          <a:noFill/>
          <a:ln/>
        </p:spPr>
        <p:txBody>
          <a:bodyPr wrap="square" lIns="0" tIns="0" rIns="0" bIns="0" rtlCol="0" anchor="ctr"/>
          <a:lstStyle/>
          <a:p>
            <a:pPr marL="0" indent="0">
              <a:buNone/>
            </a:pPr>
            <a:r>
              <a:rPr lang="en-US" sz="1300" b="1" dirty="0">
                <a:solidFill>
                  <a:srgbClr val="0B3D91"/>
                </a:solidFill>
                <a:latin typeface="Segoe UI" pitchFamily="34" charset="0"/>
                <a:ea typeface="Segoe UI" pitchFamily="34" charset="-122"/>
                <a:cs typeface="Segoe UI" pitchFamily="34" charset="-120"/>
              </a:rPr>
              <a:t>Cooling effect</a:t>
            </a:r>
            <a:endParaRPr lang="en-US" sz="1300" dirty="0"/>
          </a:p>
          <a:p>
            <a:pPr marL="0" indent="0">
              <a:buNone/>
            </a:pPr>
            <a:r>
              <a:rPr lang="en-US" sz="1150" dirty="0">
                <a:solidFill>
                  <a:srgbClr val="1F2933"/>
                </a:solidFill>
                <a:latin typeface="Segoe UI" pitchFamily="34" charset="0"/>
                <a:ea typeface="Segoe UI" pitchFamily="34" charset="-122"/>
                <a:cs typeface="Segoe UI" pitchFamily="34" charset="-120"/>
              </a:rPr>
              <a:t>Sustained heat absorption at the fuel surface</a:t>
            </a:r>
            <a:endParaRPr lang="en-US" sz="1300" dirty="0"/>
          </a:p>
        </p:txBody>
      </p:sp>
      <p:sp>
        <p:nvSpPr>
          <p:cNvPr id="16" name="Step marker 04">
            <a:extLst>
              <a:ext uri="{C183D7F6-B498-43B3-948B-1728B52AA6E4}">
                <adec:decorative xmlns:adec="http://schemas.microsoft.com/office/drawing/2017/decorative" val="1"/>
              </a:ext>
            </a:extLst>
          </p:cNvPr>
          <p:cNvSpPr/>
          <p:nvPr/>
        </p:nvSpPr>
        <p:spPr>
          <a:xfrm>
            <a:off x="502920" y="4069080"/>
            <a:ext cx="685800" cy="713232"/>
          </a:xfrm>
          <a:prstGeom prst="rect">
            <a:avLst/>
          </a:prstGeom>
          <a:solidFill>
            <a:srgbClr val="0B3D91"/>
          </a:solidFill>
          <a:ln/>
        </p:spPr>
        <p:txBody>
          <a:bodyPr/>
          <a:lstStyle/>
          <a:p>
            <a:endParaRPr lang="en-CA"/>
          </a:p>
        </p:txBody>
      </p:sp>
      <p:sp>
        <p:nvSpPr>
          <p:cNvPr id="17" name="Text 15"/>
          <p:cNvSpPr/>
          <p:nvPr/>
        </p:nvSpPr>
        <p:spPr>
          <a:xfrm>
            <a:off x="502920" y="4069080"/>
            <a:ext cx="685800" cy="713232"/>
          </a:xfrm>
          <a:prstGeom prst="rect">
            <a:avLst/>
          </a:prstGeom>
          <a:noFill/>
          <a:ln/>
        </p:spPr>
        <p:txBody>
          <a:bodyPr wrap="square" lIns="0" tIns="0" rIns="0" bIns="0" rtlCol="0" anchor="ctr"/>
          <a:lstStyle/>
          <a:p>
            <a:pPr marL="0" indent="0" algn="ctr">
              <a:buNone/>
            </a:pPr>
            <a:r>
              <a:rPr lang="en-US" sz="1700" b="1" dirty="0">
                <a:solidFill>
                  <a:srgbClr val="FFFFFF"/>
                </a:solidFill>
                <a:latin typeface="Segoe UI" pitchFamily="34" charset="0"/>
                <a:ea typeface="Segoe UI" pitchFamily="34" charset="-122"/>
                <a:cs typeface="Segoe UI" pitchFamily="34" charset="-120"/>
              </a:rPr>
              <a:t>04</a:t>
            </a:r>
            <a:endParaRPr lang="en-US" sz="1700" dirty="0"/>
          </a:p>
        </p:txBody>
      </p:sp>
      <p:sp>
        <p:nvSpPr>
          <p:cNvPr id="18" name="Step panel 04">
            <a:extLst>
              <a:ext uri="{C183D7F6-B498-43B3-948B-1728B52AA6E4}">
                <adec:decorative xmlns:adec="http://schemas.microsoft.com/office/drawing/2017/decorative" val="1"/>
              </a:ext>
            </a:extLst>
          </p:cNvPr>
          <p:cNvSpPr/>
          <p:nvPr/>
        </p:nvSpPr>
        <p:spPr>
          <a:xfrm>
            <a:off x="1188720" y="4069080"/>
            <a:ext cx="4572000" cy="713232"/>
          </a:xfrm>
          <a:prstGeom prst="rect">
            <a:avLst/>
          </a:prstGeom>
          <a:solidFill>
            <a:srgbClr val="EEF3FA"/>
          </a:solidFill>
          <a:ln/>
        </p:spPr>
        <p:txBody>
          <a:bodyPr/>
          <a:lstStyle/>
          <a:p>
            <a:endParaRPr lang="en-CA"/>
          </a:p>
        </p:txBody>
      </p:sp>
      <p:sp>
        <p:nvSpPr>
          <p:cNvPr id="19" name="Text 17"/>
          <p:cNvSpPr/>
          <p:nvPr/>
        </p:nvSpPr>
        <p:spPr>
          <a:xfrm>
            <a:off x="1371600" y="4069080"/>
            <a:ext cx="4297680" cy="713232"/>
          </a:xfrm>
          <a:prstGeom prst="rect">
            <a:avLst/>
          </a:prstGeom>
          <a:noFill/>
          <a:ln/>
        </p:spPr>
        <p:txBody>
          <a:bodyPr wrap="square" lIns="0" tIns="0" rIns="0" bIns="0" rtlCol="0" anchor="ctr"/>
          <a:lstStyle/>
          <a:p>
            <a:pPr marL="0" indent="0">
              <a:buNone/>
            </a:pPr>
            <a:r>
              <a:rPr lang="en-US" sz="1300" b="1" dirty="0">
                <a:solidFill>
                  <a:srgbClr val="0B3D91"/>
                </a:solidFill>
                <a:latin typeface="Segoe UI" pitchFamily="34" charset="0"/>
                <a:ea typeface="Segoe UI" pitchFamily="34" charset="-122"/>
                <a:cs typeface="Segoe UI" pitchFamily="34" charset="-120"/>
              </a:rPr>
              <a:t>Direct suppression</a:t>
            </a:r>
            <a:endParaRPr lang="en-US" sz="1300" dirty="0"/>
          </a:p>
          <a:p>
            <a:pPr marL="0" indent="0">
              <a:buNone/>
            </a:pPr>
            <a:r>
              <a:rPr lang="en-US" sz="1150" dirty="0">
                <a:solidFill>
                  <a:srgbClr val="1F2933"/>
                </a:solidFill>
                <a:latin typeface="Segoe UI" pitchFamily="34" charset="0"/>
                <a:ea typeface="Segoe UI" pitchFamily="34" charset="-122"/>
                <a:cs typeface="Segoe UI" pitchFamily="34" charset="-120"/>
              </a:rPr>
              <a:t>Knockdown now, not retardant slowdown</a:t>
            </a:r>
            <a:endParaRPr lang="en-US" sz="1300" dirty="0"/>
          </a:p>
        </p:txBody>
      </p:sp>
      <p:sp>
        <p:nvSpPr>
          <p:cNvPr id="20" name="Preview panel">
            <a:extLst>
              <a:ext uri="{C183D7F6-B498-43B3-948B-1728B52AA6E4}">
                <adec:decorative xmlns:adec="http://schemas.microsoft.com/office/drawing/2017/decorative" val="1"/>
              </a:ext>
            </a:extLst>
          </p:cNvPr>
          <p:cNvSpPr/>
          <p:nvPr/>
        </p:nvSpPr>
        <p:spPr>
          <a:xfrm>
            <a:off x="6080760" y="1600200"/>
            <a:ext cx="2560320" cy="2999232"/>
          </a:xfrm>
          <a:prstGeom prst="rect">
            <a:avLst/>
          </a:prstGeom>
          <a:solidFill>
            <a:srgbClr val="0E9AA7"/>
          </a:solidFill>
          <a:ln/>
        </p:spPr>
        <p:txBody>
          <a:bodyPr/>
          <a:lstStyle/>
          <a:p>
            <a:endParaRPr lang="en-CA"/>
          </a:p>
        </p:txBody>
      </p:sp>
      <p:sp>
        <p:nvSpPr>
          <p:cNvPr id="21" name="Text 19"/>
          <p:cNvSpPr/>
          <p:nvPr/>
        </p:nvSpPr>
        <p:spPr>
          <a:xfrm>
            <a:off x="6309360" y="1828800"/>
            <a:ext cx="2103120" cy="2560320"/>
          </a:xfrm>
          <a:prstGeom prst="rect">
            <a:avLst/>
          </a:prstGeom>
          <a:noFill/>
          <a:ln/>
        </p:spPr>
        <p:txBody>
          <a:bodyPr wrap="square" lIns="0" tIns="0" rIns="0" bIns="0" rtlCol="0" anchor="t"/>
          <a:lstStyle/>
          <a:p>
            <a:pPr marL="0" indent="0">
              <a:buNone/>
            </a:pPr>
            <a:r>
              <a:rPr lang="en-US" sz="1400" b="1">
                <a:solidFill>
                  <a:srgbClr val="FFFFFF"/>
                </a:solidFill>
                <a:latin typeface="Segoe UI" pitchFamily="34" charset="0"/>
                <a:ea typeface="Segoe UI" pitchFamily="34" charset="-122"/>
                <a:cs typeface="Segoe UI" pitchFamily="34" charset="-120"/>
              </a:rPr>
              <a:t>Live </a:t>
            </a:r>
            <a:r>
              <a:rPr lang="en-US" sz="1400" b="1" dirty="0">
                <a:solidFill>
                  <a:srgbClr val="FFFFFF"/>
                </a:solidFill>
                <a:latin typeface="Segoe UI" pitchFamily="34" charset="0"/>
                <a:ea typeface="Segoe UI" pitchFamily="34" charset="-122"/>
                <a:cs typeface="Segoe UI" pitchFamily="34" charset="-120"/>
              </a:rPr>
              <a:t>demonstration</a:t>
            </a:r>
            <a:endParaRPr lang="en-US" sz="1400" b="1">
              <a:solidFill>
                <a:srgbClr val="FFFFFF"/>
              </a:solidFill>
              <a:latin typeface="Segoe UI" pitchFamily="34" charset="0"/>
              <a:ea typeface="Segoe UI" pitchFamily="34" charset="-122"/>
              <a:cs typeface="Segoe UI" pitchFamily="34" charset="-120"/>
            </a:endParaRPr>
          </a:p>
          <a:p>
            <a:pPr marL="0" indent="0">
              <a:buNone/>
            </a:pPr>
            <a:r>
              <a:rPr lang="en-US" sz="1400" b="1">
                <a:solidFill>
                  <a:srgbClr val="FFFFFF"/>
                </a:solidFill>
                <a:latin typeface="Segoe UI" pitchFamily="34" charset="0"/>
                <a:ea typeface="Segoe UI" pitchFamily="34" charset="-122"/>
                <a:cs typeface="Segoe UI" pitchFamily="34" charset="-120"/>
              </a:rPr>
              <a:t>The walkthrough and gel mixing happen in the room — the rest you will see for yourself.</a:t>
            </a:r>
            <a:endParaRPr 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Environmental &amp; Regulatory Alignment</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a:solidFill>
                  <a:srgbClr val="5B6B7C"/>
                </a:solidFill>
                <a:latin typeface="Segoe UI" pitchFamily="34" charset="0"/>
                <a:ea typeface="Segoe UI" pitchFamily="34" charset="-122"/>
                <a:cs typeface="Segoe UI" pitchFamily="34" charset="-120"/>
              </a:rPr>
              <a:t>Qualified in North America; </a:t>
            </a:r>
            <a:r>
              <a:rPr lang="en-US" sz="1250" i="1" dirty="0">
                <a:solidFill>
                  <a:srgbClr val="5B6B7C"/>
                </a:solidFill>
                <a:latin typeface="Segoe UI" pitchFamily="34" charset="0"/>
                <a:ea typeface="Segoe UI" pitchFamily="34" charset="-122"/>
                <a:cs typeface="Segoe UI" pitchFamily="34" charset="-120"/>
              </a:rPr>
              <a:t>European </a:t>
            </a:r>
            <a:r>
              <a:rPr lang="en-US" sz="1250" i="1">
                <a:solidFill>
                  <a:srgbClr val="5B6B7C"/>
                </a:solidFill>
                <a:latin typeface="Segoe UI" pitchFamily="34" charset="0"/>
                <a:ea typeface="Segoe UI" pitchFamily="34" charset="-122"/>
                <a:cs typeface="Segoe UI" pitchFamily="34" charset="-120"/>
              </a:rPr>
              <a:t>registration is what we are here to build</a:t>
            </a:r>
            <a:endParaRPr lang="en-US" sz="1250" dirty="0"/>
          </a:p>
        </p:txBody>
      </p:sp>
      <p:sp>
        <p:nvSpPr>
          <p:cNvPr id="4" name="Card panel 1">
            <a:extLst>
              <a:ext uri="{C183D7F6-B498-43B3-948B-1728B52AA6E4}">
                <adec:decorative xmlns:adec="http://schemas.microsoft.com/office/drawing/2017/decorative" val="1"/>
              </a:ext>
            </a:extLst>
          </p:cNvPr>
          <p:cNvSpPr/>
          <p:nvPr/>
        </p:nvSpPr>
        <p:spPr>
          <a:xfrm>
            <a:off x="50292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2560320" cy="54864"/>
          </a:xfrm>
          <a:prstGeom prst="rect">
            <a:avLst/>
          </a:prstGeom>
          <a:solidFill>
            <a:srgbClr val="0E9AA7"/>
          </a:solidFill>
          <a:ln/>
        </p:spPr>
        <p:txBody>
          <a:bodyPr/>
          <a:lstStyle/>
          <a:p>
            <a:endParaRPr lang="en-CA"/>
          </a:p>
        </p:txBody>
      </p:sp>
      <p:sp>
        <p:nvSpPr>
          <p:cNvPr id="6" name="Text 4"/>
          <p:cNvSpPr/>
          <p:nvPr/>
        </p:nvSpPr>
        <p:spPr>
          <a:xfrm>
            <a:off x="70408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REACH </a:t>
            </a:r>
            <a:r>
              <a:rPr lang="en-US" sz="1350" b="1">
                <a:solidFill>
                  <a:srgbClr val="0B3D91"/>
                </a:solidFill>
                <a:latin typeface="Segoe UI" pitchFamily="34" charset="0"/>
                <a:ea typeface="Segoe UI" pitchFamily="34" charset="-122"/>
                <a:cs typeface="Segoe UI" pitchFamily="34" charset="-120"/>
              </a:rPr>
              <a:t>pathway — our ask</a:t>
            </a:r>
            <a:endParaRPr lang="en-US" sz="1350" dirty="0"/>
          </a:p>
        </p:txBody>
      </p:sp>
      <p:sp>
        <p:nvSpPr>
          <p:cNvPr id="7" name="Text 5"/>
          <p:cNvSpPr/>
          <p:nvPr/>
        </p:nvSpPr>
        <p:spPr>
          <a:xfrm>
            <a:off x="70408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CLP-format datasheet in preparation; we seek an EU registration sponsor</a:t>
            </a:r>
            <a:endParaRPr lang="en-US" sz="1150" dirty="0"/>
          </a:p>
        </p:txBody>
      </p:sp>
      <p:sp>
        <p:nvSpPr>
          <p:cNvPr id="8" name="Card panel 2">
            <a:extLst>
              <a:ext uri="{C183D7F6-B498-43B3-948B-1728B52AA6E4}">
                <adec:decorative xmlns:adec="http://schemas.microsoft.com/office/drawing/2017/decorative" val="1"/>
              </a:ext>
            </a:extLst>
          </p:cNvPr>
          <p:cNvSpPr/>
          <p:nvPr/>
        </p:nvSpPr>
        <p:spPr>
          <a:xfrm>
            <a:off x="329184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3291840" y="1508760"/>
            <a:ext cx="2560320" cy="54864"/>
          </a:xfrm>
          <a:prstGeom prst="rect">
            <a:avLst/>
          </a:prstGeom>
          <a:solidFill>
            <a:srgbClr val="0E9AA7"/>
          </a:solidFill>
          <a:ln/>
        </p:spPr>
        <p:txBody>
          <a:bodyPr/>
          <a:lstStyle/>
          <a:p>
            <a:endParaRPr lang="en-CA"/>
          </a:p>
        </p:txBody>
      </p:sp>
      <p:sp>
        <p:nvSpPr>
          <p:cNvPr id="10" name="Text 8"/>
          <p:cNvSpPr/>
          <p:nvPr/>
        </p:nvSpPr>
        <p:spPr>
          <a:xfrm>
            <a:off x="349300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No ammonium phosphate</a:t>
            </a:r>
            <a:endParaRPr lang="en-US" sz="1350" dirty="0"/>
          </a:p>
        </p:txBody>
      </p:sp>
      <p:sp>
        <p:nvSpPr>
          <p:cNvPr id="11" name="Text 9"/>
          <p:cNvSpPr/>
          <p:nvPr/>
        </p:nvSpPr>
        <p:spPr>
          <a:xfrm>
            <a:off x="349300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Avoids conventional retardant nutrient loading</a:t>
            </a:r>
            <a:endParaRPr lang="en-US" sz="1150" dirty="0"/>
          </a:p>
        </p:txBody>
      </p:sp>
      <p:sp>
        <p:nvSpPr>
          <p:cNvPr id="12" name="Card panel 3">
            <a:extLst>
              <a:ext uri="{C183D7F6-B498-43B3-948B-1728B52AA6E4}">
                <adec:decorative xmlns:adec="http://schemas.microsoft.com/office/drawing/2017/decorative" val="1"/>
              </a:ext>
            </a:extLst>
          </p:cNvPr>
          <p:cNvSpPr/>
          <p:nvPr/>
        </p:nvSpPr>
        <p:spPr>
          <a:xfrm>
            <a:off x="608076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6080760" y="1508760"/>
            <a:ext cx="2560320" cy="54864"/>
          </a:xfrm>
          <a:prstGeom prst="rect">
            <a:avLst/>
          </a:prstGeom>
          <a:solidFill>
            <a:srgbClr val="0E9AA7"/>
          </a:solidFill>
          <a:ln/>
        </p:spPr>
        <p:txBody>
          <a:bodyPr/>
          <a:lstStyle/>
          <a:p>
            <a:endParaRPr lang="en-CA"/>
          </a:p>
        </p:txBody>
      </p:sp>
      <p:sp>
        <p:nvSpPr>
          <p:cNvPr id="14" name="Text 12"/>
          <p:cNvSpPr/>
          <p:nvPr/>
        </p:nvSpPr>
        <p:spPr>
          <a:xfrm>
            <a:off x="628192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Lowest aquatic toxicity on the USFS list</a:t>
            </a:r>
            <a:endParaRPr lang="en-US" sz="1350" dirty="0"/>
          </a:p>
        </p:txBody>
      </p:sp>
      <p:sp>
        <p:nvSpPr>
          <p:cNvPr id="15" name="Text 13"/>
          <p:cNvSpPr/>
          <p:nvPr/>
        </p:nvSpPr>
        <p:spPr>
          <a:xfrm>
            <a:off x="628192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Rainbow trout 96-hour LC50 of 1,400 mg/L, four times better than the next product</a:t>
            </a:r>
            <a:endParaRPr lang="en-US" sz="1150" dirty="0"/>
          </a:p>
        </p:txBody>
      </p:sp>
      <p:sp>
        <p:nvSpPr>
          <p:cNvPr id="16" name="Card panel 4">
            <a:extLst>
              <a:ext uri="{C183D7F6-B498-43B3-948B-1728B52AA6E4}">
                <adec:decorative xmlns:adec="http://schemas.microsoft.com/office/drawing/2017/decorative" val="1"/>
              </a:ext>
            </a:extLst>
          </p:cNvPr>
          <p:cNvSpPr/>
          <p:nvPr/>
        </p:nvSpPr>
        <p:spPr>
          <a:xfrm>
            <a:off x="50292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502920" y="3177540"/>
            <a:ext cx="2560320" cy="54864"/>
          </a:xfrm>
          <a:prstGeom prst="rect">
            <a:avLst/>
          </a:prstGeom>
          <a:solidFill>
            <a:srgbClr val="0E9AA7"/>
          </a:solidFill>
          <a:ln/>
        </p:spPr>
        <p:txBody>
          <a:bodyPr/>
          <a:lstStyle/>
          <a:p>
            <a:endParaRPr lang="en-CA"/>
          </a:p>
        </p:txBody>
      </p:sp>
      <p:sp>
        <p:nvSpPr>
          <p:cNvPr id="18" name="Text 16"/>
          <p:cNvSpPr/>
          <p:nvPr/>
        </p:nvSpPr>
        <p:spPr>
          <a:xfrm>
            <a:off x="70408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Food-grade components</a:t>
            </a:r>
            <a:endParaRPr lang="en-US" sz="1350" dirty="0"/>
          </a:p>
        </p:txBody>
      </p:sp>
      <p:sp>
        <p:nvSpPr>
          <p:cNvPr id="19" name="Text 17"/>
          <p:cNvSpPr/>
          <p:nvPr/>
        </p:nvSpPr>
        <p:spPr>
          <a:xfrm>
            <a:off x="70408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Superabsorbent polymer in vegetable oil; oral LD50 above 5,050 mg/kg</a:t>
            </a:r>
            <a:endParaRPr lang="en-US" sz="1150" dirty="0"/>
          </a:p>
        </p:txBody>
      </p:sp>
      <p:sp>
        <p:nvSpPr>
          <p:cNvPr id="20" name="Card panel 5">
            <a:extLst>
              <a:ext uri="{C183D7F6-B498-43B3-948B-1728B52AA6E4}">
                <adec:decorative xmlns:adec="http://schemas.microsoft.com/office/drawing/2017/decorative" val="1"/>
              </a:ext>
            </a:extLst>
          </p:cNvPr>
          <p:cNvSpPr/>
          <p:nvPr/>
        </p:nvSpPr>
        <p:spPr>
          <a:xfrm>
            <a:off x="329184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1" name="Card accent 5">
            <a:extLst>
              <a:ext uri="{C183D7F6-B498-43B3-948B-1728B52AA6E4}">
                <adec:decorative xmlns:adec="http://schemas.microsoft.com/office/drawing/2017/decorative" val="1"/>
              </a:ext>
            </a:extLst>
          </p:cNvPr>
          <p:cNvSpPr/>
          <p:nvPr/>
        </p:nvSpPr>
        <p:spPr>
          <a:xfrm>
            <a:off x="3291840" y="3177540"/>
            <a:ext cx="2560320" cy="54864"/>
          </a:xfrm>
          <a:prstGeom prst="rect">
            <a:avLst/>
          </a:prstGeom>
          <a:solidFill>
            <a:srgbClr val="0E9AA7"/>
          </a:solidFill>
          <a:ln/>
        </p:spPr>
        <p:txBody>
          <a:bodyPr/>
          <a:lstStyle/>
          <a:p>
            <a:endParaRPr lang="en-CA"/>
          </a:p>
        </p:txBody>
      </p:sp>
      <p:sp>
        <p:nvSpPr>
          <p:cNvPr id="22" name="Text 20"/>
          <p:cNvSpPr/>
          <p:nvPr/>
        </p:nvSpPr>
        <p:spPr>
          <a:xfrm>
            <a:off x="3493008" y="337870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EU Green Deal </a:t>
            </a:r>
            <a:r>
              <a:rPr lang="en-US" sz="1350" b="1">
                <a:solidFill>
                  <a:srgbClr val="0B3D91"/>
                </a:solidFill>
                <a:latin typeface="Segoe UI" pitchFamily="34" charset="0"/>
                <a:ea typeface="Segoe UI" pitchFamily="34" charset="-122"/>
                <a:cs typeface="Segoe UI" pitchFamily="34" charset="-120"/>
              </a:rPr>
              <a:t>objectives</a:t>
            </a:r>
            <a:endParaRPr lang="en-US" sz="1350" dirty="0"/>
          </a:p>
        </p:txBody>
      </p:sp>
      <p:sp>
        <p:nvSpPr>
          <p:cNvPr id="23" name="Text 21"/>
          <p:cNvSpPr/>
          <p:nvPr/>
        </p:nvSpPr>
        <p:spPr>
          <a:xfrm>
            <a:off x="349300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Formulated to support European </a:t>
            </a:r>
            <a:r>
              <a:rPr lang="en-US" sz="1150" dirty="0">
                <a:solidFill>
                  <a:srgbClr val="1F2933"/>
                </a:solidFill>
                <a:latin typeface="Segoe UI" pitchFamily="34" charset="0"/>
                <a:ea typeface="Segoe UI" pitchFamily="34" charset="-122"/>
                <a:cs typeface="Segoe UI" pitchFamily="34" charset="-120"/>
              </a:rPr>
              <a:t>climate and environmental </a:t>
            </a:r>
            <a:r>
              <a:rPr lang="en-US" sz="1150">
                <a:solidFill>
                  <a:srgbClr val="1F2933"/>
                </a:solidFill>
                <a:latin typeface="Segoe UI" pitchFamily="34" charset="0"/>
                <a:ea typeface="Segoe UI" pitchFamily="34" charset="-122"/>
                <a:cs typeface="Segoe UI" pitchFamily="34" charset="-120"/>
              </a:rPr>
              <a:t>goals</a:t>
            </a:r>
            <a:endParaRPr lang="en-US" sz="1150" dirty="0"/>
          </a:p>
        </p:txBody>
      </p:sp>
      <p:sp>
        <p:nvSpPr>
          <p:cNvPr id="24" name="Card panel 6">
            <a:extLst>
              <a:ext uri="{C183D7F6-B498-43B3-948B-1728B52AA6E4}">
                <adec:decorative xmlns:adec="http://schemas.microsoft.com/office/drawing/2017/decorative" val="1"/>
              </a:ext>
            </a:extLst>
          </p:cNvPr>
          <p:cNvSpPr/>
          <p:nvPr/>
        </p:nvSpPr>
        <p:spPr>
          <a:xfrm>
            <a:off x="608076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5" name="Card accent 6">
            <a:extLst>
              <a:ext uri="{C183D7F6-B498-43B3-948B-1728B52AA6E4}">
                <adec:decorative xmlns:adec="http://schemas.microsoft.com/office/drawing/2017/decorative" val="1"/>
              </a:ext>
            </a:extLst>
          </p:cNvPr>
          <p:cNvSpPr/>
          <p:nvPr/>
        </p:nvSpPr>
        <p:spPr>
          <a:xfrm>
            <a:off x="6080760" y="3177540"/>
            <a:ext cx="2560320" cy="54864"/>
          </a:xfrm>
          <a:prstGeom prst="rect">
            <a:avLst/>
          </a:prstGeom>
          <a:solidFill>
            <a:srgbClr val="0E9AA7"/>
          </a:solidFill>
          <a:ln/>
        </p:spPr>
        <p:txBody>
          <a:bodyPr/>
          <a:lstStyle/>
          <a:p>
            <a:endParaRPr lang="en-CA"/>
          </a:p>
        </p:txBody>
      </p:sp>
      <p:sp>
        <p:nvSpPr>
          <p:cNvPr id="26" name="Text 24"/>
          <p:cNvSpPr/>
          <p:nvPr/>
        </p:nvSpPr>
        <p:spPr>
          <a:xfrm>
            <a:off x="6281928" y="337870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Third-party validation</a:t>
            </a:r>
            <a:endParaRPr lang="en-US" sz="1350" dirty="0"/>
          </a:p>
        </p:txBody>
      </p:sp>
      <p:sp>
        <p:nvSpPr>
          <p:cNvPr id="27" name="Text 25"/>
          <p:cNvSpPr/>
          <p:nvPr/>
        </p:nvSpPr>
        <p:spPr>
          <a:xfrm>
            <a:off x="628192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USFS Qualified Products List under Specification 5100-306b (water enhancers)</a:t>
            </a:r>
            <a:endParaRPr lang="en-US" sz="11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a:solidFill>
                  <a:srgbClr val="0B3D91"/>
                </a:solidFill>
                <a:latin typeface="Segoe UI" pitchFamily="34" charset="0"/>
                <a:ea typeface="Segoe UI" pitchFamily="34" charset="-122"/>
                <a:cs typeface="Segoe UI" pitchFamily="34" charset="-120"/>
              </a:rPr>
              <a:t>Aquatic Toxicity: How Barricade II Compares</a:t>
            </a:r>
            <a:endParaRPr lang="en-US" sz="260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a:solidFill>
                  <a:srgbClr val="5B6B7C"/>
                </a:solidFill>
                <a:latin typeface="Segoe UI" pitchFamily="34" charset="0"/>
                <a:ea typeface="Segoe UI" pitchFamily="34" charset="-122"/>
                <a:cs typeface="Segoe UI" pitchFamily="34" charset="-120"/>
              </a:rPr>
              <a:t>USFS 96-hour rainbow trout LC50, concentrates, revised June 2024 — a higher value means lower toxicity</a:t>
            </a:r>
            <a:endParaRPr lang="en-US" sz="1250"/>
          </a:p>
        </p:txBody>
      </p:sp>
      <p:graphicFrame>
        <p:nvGraphicFramePr>
          <p:cNvPr id="90" name="LC50 Table"/>
          <p:cNvGraphicFramePr>
            <a:graphicFrameLocks noGrp="1"/>
          </p:cNvGraphicFramePr>
          <p:nvPr>
            <p:extLst>
              <p:ext uri="{D42A27DB-BD31-4B8C-83A1-F6EECF244321}">
                <p14:modId xmlns:p14="http://schemas.microsoft.com/office/powerpoint/2010/main" val="1020056815"/>
              </p:ext>
            </p:extLst>
          </p:nvPr>
        </p:nvGraphicFramePr>
        <p:xfrm>
          <a:off x="502920" y="1524000"/>
          <a:ext cx="8138160" cy="2840000"/>
        </p:xfrm>
        <a:graphic>
          <a:graphicData uri="http://schemas.openxmlformats.org/drawingml/2006/table">
            <a:tbl>
              <a:tblPr firstRow="1">
                <a:tableStyleId>{5C22544A-7EE6-4342-B048-85BDC9FD1C3A}</a:tableStyleId>
              </a:tblPr>
              <a:tblGrid>
                <a:gridCol w="4138160">
                  <a:extLst>
                    <a:ext uri="{9D8B030D-6E8A-4147-A177-3AD203B41FA5}">
                      <a16:colId xmlns:a16="http://schemas.microsoft.com/office/drawing/2014/main" val="20000"/>
                    </a:ext>
                  </a:extLst>
                </a:gridCol>
                <a:gridCol w="2000000">
                  <a:extLst>
                    <a:ext uri="{9D8B030D-6E8A-4147-A177-3AD203B41FA5}">
                      <a16:colId xmlns:a16="http://schemas.microsoft.com/office/drawing/2014/main" val="20001"/>
                    </a:ext>
                  </a:extLst>
                </a:gridCol>
                <a:gridCol w="2000000">
                  <a:extLst>
                    <a:ext uri="{9D8B030D-6E8A-4147-A177-3AD203B41FA5}">
                      <a16:colId xmlns:a16="http://schemas.microsoft.com/office/drawing/2014/main" val="20002"/>
                    </a:ext>
                  </a:extLst>
                </a:gridCol>
              </a:tblGrid>
              <a:tr h="440000">
                <a:tc>
                  <a:txBody>
                    <a:bodyPr/>
                    <a:lstStyle/>
                    <a:p>
                      <a:pPr algn="l"/>
                      <a:r>
                        <a:rPr lang="en-US" sz="1200" b="1">
                          <a:solidFill>
                            <a:srgbClr val="FFFFFF"/>
                          </a:solidFill>
                          <a:latin typeface="Segoe UI" pitchFamily="34" charset="0"/>
                        </a:rPr>
                        <a:t>Water enhancer concentrate</a:t>
                      </a:r>
                    </a:p>
                  </a:txBody>
                  <a:tcPr anchor="ctr">
                    <a:lnB w="12700" cap="flat" cmpd="sng" algn="ctr">
                      <a:solidFill>
                        <a:srgbClr val="D3DEEC"/>
                      </a:solidFill>
                      <a:prstDash val="solid"/>
                    </a:lnB>
                    <a:solidFill>
                      <a:srgbClr val="0B3D91"/>
                    </a:solidFill>
                  </a:tcPr>
                </a:tc>
                <a:tc>
                  <a:txBody>
                    <a:bodyPr/>
                    <a:lstStyle/>
                    <a:p>
                      <a:pPr algn="l"/>
                      <a:r>
                        <a:rPr lang="en-US" sz="1200" b="1">
                          <a:solidFill>
                            <a:srgbClr val="FFFFFF"/>
                          </a:solidFill>
                          <a:latin typeface="Segoe UI" pitchFamily="34" charset="0"/>
                        </a:rPr>
                        <a:t>96-hour LC50 (mg/L)</a:t>
                      </a:r>
                    </a:p>
                  </a:txBody>
                  <a:tcPr anchor="ctr">
                    <a:lnB w="12700" cap="flat" cmpd="sng" algn="ctr">
                      <a:solidFill>
                        <a:srgbClr val="D3DEEC"/>
                      </a:solidFill>
                      <a:prstDash val="solid"/>
                    </a:lnB>
                    <a:solidFill>
                      <a:srgbClr val="0B3D91"/>
                    </a:solidFill>
                  </a:tcPr>
                </a:tc>
                <a:tc>
                  <a:txBody>
                    <a:bodyPr/>
                    <a:lstStyle/>
                    <a:p>
                      <a:pPr algn="l"/>
                      <a:r>
                        <a:rPr lang="en-US" sz="1200" b="1">
                          <a:solidFill>
                            <a:srgbClr val="FFFFFF"/>
                          </a:solidFill>
                          <a:latin typeface="Segoe UI" pitchFamily="34" charset="0"/>
                        </a:rPr>
                        <a:t>Relative to Barricade II</a:t>
                      </a:r>
                    </a:p>
                  </a:txBody>
                  <a:tcPr anchor="ctr">
                    <a:lnB w="12700" cap="flat" cmpd="sng" algn="ctr">
                      <a:solidFill>
                        <a:srgbClr val="D3DEEC"/>
                      </a:solidFill>
                      <a:prstDash val="solid"/>
                    </a:lnB>
                    <a:solidFill>
                      <a:srgbClr val="0B3D91"/>
                    </a:solidFill>
                  </a:tcPr>
                </a:tc>
                <a:extLst>
                  <a:ext uri="{0D108BD9-81ED-4DB2-BD59-A6C34878D82A}">
                    <a16:rowId xmlns:a16="http://schemas.microsoft.com/office/drawing/2014/main" val="10000"/>
                  </a:ext>
                </a:extLst>
              </a:tr>
              <a:tr h="400000">
                <a:tc>
                  <a:txBody>
                    <a:bodyPr/>
                    <a:lstStyle/>
                    <a:p>
                      <a:pPr algn="l"/>
                      <a:r>
                        <a:rPr lang="en-US" sz="1200" b="1">
                          <a:solidFill>
                            <a:srgbClr val="1F2933"/>
                          </a:solidFill>
                          <a:latin typeface="Segoe UI" pitchFamily="34" charset="0"/>
                        </a:rPr>
                        <a:t>Barricade II FireGel</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EEF3FA"/>
                    </a:solidFill>
                  </a:tcPr>
                </a:tc>
                <a:tc>
                  <a:txBody>
                    <a:bodyPr/>
                    <a:lstStyle/>
                    <a:p>
                      <a:pPr algn="l"/>
                      <a:r>
                        <a:rPr lang="en-US" sz="1200" b="0">
                          <a:solidFill>
                            <a:srgbClr val="1F2933"/>
                          </a:solidFill>
                          <a:latin typeface="Segoe UI" pitchFamily="34" charset="0"/>
                        </a:rPr>
                        <a:t>1,400</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tc>
                  <a:txBody>
                    <a:bodyPr/>
                    <a:lstStyle/>
                    <a:p>
                      <a:pPr algn="l"/>
                      <a:r>
                        <a:rPr lang="en-US" sz="1200" b="0">
                          <a:solidFill>
                            <a:srgbClr val="1F2933"/>
                          </a:solidFill>
                          <a:latin typeface="Segoe UI" pitchFamily="34" charset="0"/>
                        </a:rPr>
                        <a:t>Baseline</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extLst>
                  <a:ext uri="{0D108BD9-81ED-4DB2-BD59-A6C34878D82A}">
                    <a16:rowId xmlns:a16="http://schemas.microsoft.com/office/drawing/2014/main" val="10001"/>
                  </a:ext>
                </a:extLst>
              </a:tr>
              <a:tr h="400000">
                <a:tc>
                  <a:txBody>
                    <a:bodyPr/>
                    <a:lstStyle/>
                    <a:p>
                      <a:pPr algn="l"/>
                      <a:r>
                        <a:rPr lang="en-US" sz="1200" b="1">
                          <a:solidFill>
                            <a:srgbClr val="1F2933"/>
                          </a:solidFill>
                          <a:latin typeface="Segoe UI" pitchFamily="34" charset="0"/>
                        </a:rPr>
                        <a:t>FireIce 561</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EEF3FA"/>
                    </a:solidFill>
                  </a:tcPr>
                </a:tc>
                <a:tc>
                  <a:txBody>
                    <a:bodyPr/>
                    <a:lstStyle/>
                    <a:p>
                      <a:pPr algn="l"/>
                      <a:r>
                        <a:rPr lang="en-US" sz="1200" b="0">
                          <a:solidFill>
                            <a:srgbClr val="1F2933"/>
                          </a:solidFill>
                          <a:latin typeface="Segoe UI" pitchFamily="34" charset="0"/>
                        </a:rPr>
                        <a:t>348</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tc>
                  <a:txBody>
                    <a:bodyPr/>
                    <a:lstStyle/>
                    <a:p>
                      <a:pPr algn="l"/>
                      <a:r>
                        <a:rPr lang="en-US" sz="1200" b="0">
                          <a:solidFill>
                            <a:srgbClr val="1F2933"/>
                          </a:solidFill>
                          <a:latin typeface="Segoe UI" pitchFamily="34" charset="0"/>
                        </a:rPr>
                        <a:t>4.0x more toxic</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extLst>
                  <a:ext uri="{0D108BD9-81ED-4DB2-BD59-A6C34878D82A}">
                    <a16:rowId xmlns:a16="http://schemas.microsoft.com/office/drawing/2014/main" val="10002"/>
                  </a:ext>
                </a:extLst>
              </a:tr>
              <a:tr h="400000">
                <a:tc>
                  <a:txBody>
                    <a:bodyPr/>
                    <a:lstStyle/>
                    <a:p>
                      <a:pPr algn="l"/>
                      <a:r>
                        <a:rPr lang="en-US" sz="1200" b="1">
                          <a:solidFill>
                            <a:srgbClr val="1F2933"/>
                          </a:solidFill>
                          <a:latin typeface="Segoe UI" pitchFamily="34" charset="0"/>
                        </a:rPr>
                        <a:t>BioCentral Blazetamer 380</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EEF3FA"/>
                    </a:solidFill>
                  </a:tcPr>
                </a:tc>
                <a:tc>
                  <a:txBody>
                    <a:bodyPr/>
                    <a:lstStyle/>
                    <a:p>
                      <a:pPr algn="l"/>
                      <a:r>
                        <a:rPr lang="en-US" sz="1200" b="0">
                          <a:solidFill>
                            <a:srgbClr val="1F2933"/>
                          </a:solidFill>
                          <a:latin typeface="Segoe UI" pitchFamily="34" charset="0"/>
                        </a:rPr>
                        <a:t>246</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tc>
                  <a:txBody>
                    <a:bodyPr/>
                    <a:lstStyle/>
                    <a:p>
                      <a:pPr algn="l"/>
                      <a:r>
                        <a:rPr lang="en-US" sz="1200" b="0">
                          <a:solidFill>
                            <a:srgbClr val="1F2933"/>
                          </a:solidFill>
                          <a:latin typeface="Segoe UI" pitchFamily="34" charset="0"/>
                        </a:rPr>
                        <a:t>5.7x more toxic</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extLst>
                  <a:ext uri="{0D108BD9-81ED-4DB2-BD59-A6C34878D82A}">
                    <a16:rowId xmlns:a16="http://schemas.microsoft.com/office/drawing/2014/main" val="10003"/>
                  </a:ext>
                </a:extLst>
              </a:tr>
              <a:tr h="400000">
                <a:tc>
                  <a:txBody>
                    <a:bodyPr/>
                    <a:lstStyle/>
                    <a:p>
                      <a:pPr algn="l"/>
                      <a:r>
                        <a:rPr lang="en-US" sz="1200" b="1">
                          <a:solidFill>
                            <a:srgbClr val="1F2933"/>
                          </a:solidFill>
                          <a:latin typeface="Segoe UI" pitchFamily="34" charset="0"/>
                        </a:rPr>
                        <a:t>Thermo-Gel 500P</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EEF3FA"/>
                    </a:solidFill>
                  </a:tcPr>
                </a:tc>
                <a:tc>
                  <a:txBody>
                    <a:bodyPr/>
                    <a:lstStyle/>
                    <a:p>
                      <a:pPr algn="l"/>
                      <a:r>
                        <a:rPr lang="en-US" sz="1200" b="0">
                          <a:solidFill>
                            <a:srgbClr val="1F2933"/>
                          </a:solidFill>
                          <a:latin typeface="Segoe UI" pitchFamily="34" charset="0"/>
                        </a:rPr>
                        <a:t>216</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tc>
                  <a:txBody>
                    <a:bodyPr/>
                    <a:lstStyle/>
                    <a:p>
                      <a:pPr algn="l"/>
                      <a:r>
                        <a:rPr lang="en-US" sz="1200" b="0">
                          <a:solidFill>
                            <a:srgbClr val="1F2933"/>
                          </a:solidFill>
                          <a:latin typeface="Segoe UI" pitchFamily="34" charset="0"/>
                        </a:rPr>
                        <a:t>6.5x more toxic</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extLst>
                  <a:ext uri="{0D108BD9-81ED-4DB2-BD59-A6C34878D82A}">
                    <a16:rowId xmlns:a16="http://schemas.microsoft.com/office/drawing/2014/main" val="10004"/>
                  </a:ext>
                </a:extLst>
              </a:tr>
              <a:tr h="400000">
                <a:tc>
                  <a:txBody>
                    <a:bodyPr/>
                    <a:lstStyle/>
                    <a:p>
                      <a:pPr algn="l"/>
                      <a:r>
                        <a:rPr lang="en-US" sz="1200" b="1">
                          <a:solidFill>
                            <a:srgbClr val="1F2933"/>
                          </a:solidFill>
                          <a:latin typeface="Segoe UI" pitchFamily="34" charset="0"/>
                        </a:rPr>
                        <a:t>Firewall II</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EEF3FA"/>
                    </a:solidFill>
                  </a:tcPr>
                </a:tc>
                <a:tc>
                  <a:txBody>
                    <a:bodyPr/>
                    <a:lstStyle/>
                    <a:p>
                      <a:pPr algn="l"/>
                      <a:r>
                        <a:rPr lang="en-US" sz="1200" b="0">
                          <a:solidFill>
                            <a:srgbClr val="1F2933"/>
                          </a:solidFill>
                          <a:latin typeface="Segoe UI" pitchFamily="34" charset="0"/>
                        </a:rPr>
                        <a:t>178</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tc>
                  <a:txBody>
                    <a:bodyPr/>
                    <a:lstStyle/>
                    <a:p>
                      <a:pPr algn="l"/>
                      <a:r>
                        <a:rPr lang="en-US" sz="1200" b="0">
                          <a:solidFill>
                            <a:srgbClr val="1F2933"/>
                          </a:solidFill>
                          <a:latin typeface="Segoe UI" pitchFamily="34" charset="0"/>
                        </a:rPr>
                        <a:t>7.9x more toxic</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extLst>
                  <a:ext uri="{0D108BD9-81ED-4DB2-BD59-A6C34878D82A}">
                    <a16:rowId xmlns:a16="http://schemas.microsoft.com/office/drawing/2014/main" val="10005"/>
                  </a:ext>
                </a:extLst>
              </a:tr>
              <a:tr h="400000">
                <a:tc>
                  <a:txBody>
                    <a:bodyPr/>
                    <a:lstStyle/>
                    <a:p>
                      <a:pPr algn="l"/>
                      <a:r>
                        <a:rPr lang="en-US" sz="1200" b="1">
                          <a:solidFill>
                            <a:srgbClr val="1F2933"/>
                          </a:solidFill>
                          <a:latin typeface="Segoe UI" pitchFamily="34" charset="0"/>
                        </a:rPr>
                        <a:t>Thermo-Gel 200L</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EEF3FA"/>
                    </a:solidFill>
                  </a:tcPr>
                </a:tc>
                <a:tc>
                  <a:txBody>
                    <a:bodyPr/>
                    <a:lstStyle/>
                    <a:p>
                      <a:pPr algn="l"/>
                      <a:r>
                        <a:rPr lang="en-US" sz="1200" b="0">
                          <a:solidFill>
                            <a:srgbClr val="1F2933"/>
                          </a:solidFill>
                          <a:latin typeface="Segoe UI" pitchFamily="34" charset="0"/>
                        </a:rPr>
                        <a:t>122</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tc>
                  <a:txBody>
                    <a:bodyPr/>
                    <a:lstStyle/>
                    <a:p>
                      <a:pPr algn="l"/>
                      <a:r>
                        <a:rPr lang="en-US" sz="1200" b="0">
                          <a:solidFill>
                            <a:srgbClr val="1F2933"/>
                          </a:solidFill>
                          <a:latin typeface="Segoe UI" pitchFamily="34" charset="0"/>
                        </a:rPr>
                        <a:t>11.5x more toxic</a:t>
                      </a:r>
                    </a:p>
                  </a:txBody>
                  <a:tcPr anchor="ctr">
                    <a:lnT w="12700" cap="flat" cmpd="sng" algn="ctr">
                      <a:solidFill>
                        <a:srgbClr val="D3DEEC"/>
                      </a:solidFill>
                      <a:prstDash val="solid"/>
                      <a:round/>
                      <a:headEnd type="none" w="med" len="med"/>
                      <a:tailEnd type="none" w="med" len="med"/>
                    </a:lnT>
                    <a:lnB w="12700" cap="flat" cmpd="sng" algn="ctr">
                      <a:solidFill>
                        <a:srgbClr val="D3DEEC"/>
                      </a:solidFill>
                      <a:prstDash val="solid"/>
                    </a:lnB>
                    <a:solidFill>
                      <a:srgbClr val="FFFFFF"/>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Operational Integration</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dirty="0">
                <a:solidFill>
                  <a:srgbClr val="5B6B7C"/>
                </a:solidFill>
                <a:latin typeface="Segoe UI" pitchFamily="34" charset="0"/>
                <a:ea typeface="Segoe UI" pitchFamily="34" charset="-122"/>
                <a:cs typeface="Segoe UI" pitchFamily="34" charset="-120"/>
              </a:rPr>
              <a:t>Deploys with the fleets agencies already operate</a:t>
            </a:r>
            <a:endParaRPr lang="en-US" sz="1250" dirty="0"/>
          </a:p>
        </p:txBody>
      </p:sp>
      <p:sp>
        <p:nvSpPr>
          <p:cNvPr id="4" name="Text 2"/>
          <p:cNvSpPr/>
          <p:nvPr/>
        </p:nvSpPr>
        <p:spPr>
          <a:xfrm>
            <a:off x="502920" y="1554480"/>
            <a:ext cx="4114800" cy="1554480"/>
          </a:xfrm>
          <a:prstGeom prst="rect">
            <a:avLst/>
          </a:prstGeom>
          <a:noFill/>
          <a:ln/>
        </p:spPr>
        <p:txBody>
          <a:bodyPr wrap="square" rtlCol="0" anchor="t"/>
          <a:lstStyle/>
          <a:p>
            <a:pPr marL="342900" indent="-342900">
              <a:spcAft>
                <a:spcPts val="800"/>
              </a:spcAft>
              <a:buSzPct val="100000"/>
              <a:buChar char="▪"/>
            </a:pPr>
            <a:r>
              <a:rPr lang="en-US" sz="1400" dirty="0">
                <a:solidFill>
                  <a:srgbClr val="1F2933"/>
                </a:solidFill>
                <a:latin typeface="Segoe UI" pitchFamily="34" charset="0"/>
                <a:ea typeface="Segoe UI" pitchFamily="34" charset="-122"/>
                <a:cs typeface="Segoe UI" pitchFamily="34" charset="-120"/>
              </a:rPr>
              <a:t>Works with existing fleets — no aircraft modifications required</a:t>
            </a:r>
            <a:endParaRPr lang="en-US" sz="1400">
              <a:solidFill>
                <a:srgbClr val="1F2933"/>
              </a:solidFill>
              <a:latin typeface="Segoe UI" pitchFamily="34" charset="0"/>
              <a:ea typeface="Segoe UI" pitchFamily="34" charset="-122"/>
              <a:cs typeface="Segoe UI" pitchFamily="34" charset="-120"/>
            </a:endParaRPr>
          </a:p>
          <a:p>
            <a:pPr marL="342900" indent="-342900">
              <a:spcAft>
                <a:spcPts val="800"/>
              </a:spcAft>
              <a:buSzPct val="100000"/>
              <a:buChar char="▪"/>
            </a:pPr>
            <a:r>
              <a:rPr lang="en-US" sz="1400">
                <a:solidFill>
                  <a:srgbClr val="1F2933"/>
                </a:solidFill>
                <a:latin typeface="Segoe UI" pitchFamily="34" charset="0"/>
                <a:ea typeface="Segoe UI" pitchFamily="34" charset="-122"/>
                <a:cs typeface="Segoe UI" pitchFamily="34" charset="-120"/>
              </a:rPr>
              <a:t>Engineered proportioners and portable </a:t>
            </a:r>
            <a:r>
              <a:rPr lang="en-US" sz="1400" dirty="0">
                <a:solidFill>
                  <a:srgbClr val="1F2933"/>
                </a:solidFill>
                <a:latin typeface="Segoe UI" pitchFamily="34" charset="0"/>
                <a:ea typeface="Segoe UI" pitchFamily="34" charset="-122"/>
                <a:cs typeface="Segoe UI" pitchFamily="34" charset="-120"/>
              </a:rPr>
              <a:t>Heli-Dip tank systems</a:t>
            </a:r>
            <a:endParaRPr lang="en-US" sz="1400">
              <a:solidFill>
                <a:srgbClr val="1F2933"/>
              </a:solidFill>
              <a:latin typeface="Segoe UI" pitchFamily="34" charset="0"/>
              <a:ea typeface="Segoe UI" pitchFamily="34" charset="-122"/>
              <a:cs typeface="Segoe UI" pitchFamily="34" charset="-120"/>
            </a:endParaRPr>
          </a:p>
          <a:p>
            <a:pPr marL="342900" indent="-342900">
              <a:spcAft>
                <a:spcPts val="800"/>
              </a:spcAft>
              <a:buSzPct val="100000"/>
              <a:buChar char="▪"/>
            </a:pPr>
            <a:r>
              <a:rPr lang="en-US" sz="1400" dirty="0">
                <a:solidFill>
                  <a:srgbClr val="1F2933"/>
                </a:solidFill>
                <a:latin typeface="Segoe UI" pitchFamily="34" charset="0"/>
                <a:ea typeface="Segoe UI" pitchFamily="34" charset="-122"/>
                <a:cs typeface="Segoe UI" pitchFamily="34" charset="-120"/>
              </a:rPr>
              <a:t>Rapid changeover between water and gel operations</a:t>
            </a:r>
            <a:endParaRPr lang="en-US" sz="1400" dirty="0"/>
          </a:p>
        </p:txBody>
      </p:sp>
      <p:sp>
        <p:nvSpPr>
          <p:cNvPr id="5" name="Text 3"/>
          <p:cNvSpPr/>
          <p:nvPr/>
        </p:nvSpPr>
        <p:spPr>
          <a:xfrm>
            <a:off x="502920" y="3154680"/>
            <a:ext cx="4114800" cy="274320"/>
          </a:xfrm>
          <a:prstGeom prst="rect">
            <a:avLst/>
          </a:prstGeom>
          <a:noFill/>
          <a:ln/>
        </p:spPr>
        <p:txBody>
          <a:bodyPr wrap="square" lIns="0" tIns="0" rIns="0" bIns="0" rtlCol="0" anchor="ctr"/>
          <a:lstStyle/>
          <a:p>
            <a:pPr marL="0" indent="0">
              <a:buNone/>
            </a:pPr>
            <a:r>
              <a:rPr lang="en-US" sz="1300" b="1" dirty="0">
                <a:solidFill>
                  <a:srgbClr val="0B3D91"/>
                </a:solidFill>
                <a:latin typeface="Segoe UI" pitchFamily="34" charset="0"/>
                <a:ea typeface="Segoe UI" pitchFamily="34" charset="-122"/>
                <a:cs typeface="Segoe UI" pitchFamily="34" charset="-120"/>
              </a:rPr>
              <a:t>Compatible platforms</a:t>
            </a:r>
            <a:endParaRPr lang="en-US" sz="1300" dirty="0"/>
          </a:p>
        </p:txBody>
      </p:sp>
      <p:sp>
        <p:nvSpPr>
          <p:cNvPr id="6" name="Text 4"/>
          <p:cNvSpPr/>
          <p:nvPr/>
        </p:nvSpPr>
        <p:spPr>
          <a:xfrm>
            <a:off x="502920" y="3456432"/>
            <a:ext cx="4114800" cy="1097280"/>
          </a:xfrm>
          <a:prstGeom prst="rect">
            <a:avLst/>
          </a:prstGeom>
          <a:noFill/>
          <a:ln/>
        </p:spPr>
        <p:txBody>
          <a:bodyPr wrap="square" rtlCol="0" anchor="t"/>
          <a:lstStyle/>
          <a:p>
            <a:pPr marL="342900" indent="-342900">
              <a:spcAft>
                <a:spcPts val="800"/>
              </a:spcAft>
              <a:buSzPct val="100000"/>
              <a:buChar char="▪"/>
            </a:pPr>
            <a:r>
              <a:rPr lang="en-US" sz="1250" dirty="0">
                <a:solidFill>
                  <a:srgbClr val="1F2933"/>
                </a:solidFill>
                <a:latin typeface="Segoe UI" pitchFamily="34" charset="0"/>
                <a:ea typeface="Segoe UI" pitchFamily="34" charset="-122"/>
                <a:cs typeface="Segoe UI" pitchFamily="34" charset="-120"/>
              </a:rPr>
              <a:t>Helicopters — buckets and </a:t>
            </a:r>
            <a:r>
              <a:rPr lang="en-US" sz="1250">
                <a:solidFill>
                  <a:srgbClr val="1F2933"/>
                </a:solidFill>
                <a:latin typeface="Segoe UI" pitchFamily="34" charset="0"/>
                <a:ea typeface="Segoe UI" pitchFamily="34" charset="-122"/>
                <a:cs typeface="Segoe UI" pitchFamily="34" charset="-120"/>
              </a:rPr>
              <a:t>fixed </a:t>
            </a:r>
            <a:r>
              <a:rPr lang="en-US" sz="1250" dirty="0">
                <a:solidFill>
                  <a:srgbClr val="1F2933"/>
                </a:solidFill>
                <a:latin typeface="Segoe UI" pitchFamily="34" charset="0"/>
                <a:ea typeface="Segoe UI" pitchFamily="34" charset="-122"/>
                <a:cs typeface="Segoe UI" pitchFamily="34" charset="-120"/>
              </a:rPr>
              <a:t>tanks</a:t>
            </a:r>
            <a:endParaRPr lang="en-US" sz="1250">
              <a:solidFill>
                <a:srgbClr val="1F2933"/>
              </a:solidFill>
              <a:latin typeface="Segoe UI" pitchFamily="34" charset="0"/>
              <a:ea typeface="Segoe UI" pitchFamily="34" charset="-122"/>
              <a:cs typeface="Segoe UI" pitchFamily="34" charset="-120"/>
            </a:endParaRPr>
          </a:p>
          <a:p>
            <a:pPr marL="342900" indent="-342900">
              <a:spcAft>
                <a:spcPts val="800"/>
              </a:spcAft>
              <a:buSzPct val="100000"/>
              <a:buChar char="▪"/>
            </a:pPr>
            <a:r>
              <a:rPr lang="en-US" sz="1250" dirty="0">
                <a:solidFill>
                  <a:srgbClr val="1F2933"/>
                </a:solidFill>
                <a:latin typeface="Segoe UI" pitchFamily="34" charset="0"/>
                <a:ea typeface="Segoe UI" pitchFamily="34" charset="-122"/>
                <a:cs typeface="Segoe UI" pitchFamily="34" charset="-120"/>
              </a:rPr>
              <a:t>SEATs and </a:t>
            </a:r>
            <a:r>
              <a:rPr lang="en-US" sz="1250">
                <a:solidFill>
                  <a:srgbClr val="1F2933"/>
                </a:solidFill>
                <a:latin typeface="Segoe UI" pitchFamily="34" charset="0"/>
                <a:ea typeface="Segoe UI" pitchFamily="34" charset="-122"/>
                <a:cs typeface="Segoe UI" pitchFamily="34" charset="-120"/>
              </a:rPr>
              <a:t>multi-engine airtankers</a:t>
            </a:r>
          </a:p>
          <a:p>
            <a:pPr marL="342900" indent="-342900">
              <a:spcAft>
                <a:spcPts val="800"/>
              </a:spcAft>
              <a:buSzPct val="100000"/>
              <a:buChar char="▪"/>
            </a:pPr>
            <a:r>
              <a:rPr lang="en-US" sz="1250">
                <a:solidFill>
                  <a:srgbClr val="1F2933"/>
                </a:solidFill>
                <a:latin typeface="Segoe UI" pitchFamily="34" charset="0"/>
                <a:ea typeface="Segoe UI" pitchFamily="34" charset="-122"/>
                <a:cs typeface="Segoe UI" pitchFamily="34" charset="-120"/>
              </a:rPr>
              <a:t>Any existing ground application equipment</a:t>
            </a:r>
            <a:endParaRPr lang="en-US" sz="1250" dirty="0"/>
          </a:p>
        </p:txBody>
      </p:sp>
      <p:sp>
        <p:nvSpPr>
          <p:cNvPr id="7" name="Integration panel">
            <a:extLst>
              <a:ext uri="{C183D7F6-B498-43B3-948B-1728B52AA6E4}">
                <adec:decorative xmlns:adec="http://schemas.microsoft.com/office/drawing/2017/decorative" val="1"/>
              </a:ext>
            </a:extLst>
          </p:cNvPr>
          <p:cNvSpPr/>
          <p:nvPr/>
        </p:nvSpPr>
        <p:spPr>
          <a:xfrm>
            <a:off x="5029200" y="1554480"/>
            <a:ext cx="3611880" cy="2971800"/>
          </a:xfrm>
          <a:prstGeom prst="rect">
            <a:avLst/>
          </a:prstGeom>
          <a:solidFill>
            <a:srgbClr val="EEF3FA"/>
          </a:solidFill>
          <a:ln w="12700">
            <a:solidFill>
              <a:srgbClr val="D3DEEC"/>
            </a:solidFill>
            <a:prstDash val="solid"/>
          </a:ln>
        </p:spPr>
        <p:txBody>
          <a:bodyPr/>
          <a:lstStyle/>
          <a:p>
            <a:endParaRPr lang="en-CA"/>
          </a:p>
        </p:txBody>
      </p:sp>
      <p:sp>
        <p:nvSpPr>
          <p:cNvPr id="8" name="Panel accent">
            <a:extLst>
              <a:ext uri="{C183D7F6-B498-43B3-948B-1728B52AA6E4}">
                <adec:decorative xmlns:adec="http://schemas.microsoft.com/office/drawing/2017/decorative" val="1"/>
              </a:ext>
            </a:extLst>
          </p:cNvPr>
          <p:cNvSpPr/>
          <p:nvPr/>
        </p:nvSpPr>
        <p:spPr>
          <a:xfrm>
            <a:off x="5029200" y="1554480"/>
            <a:ext cx="3611880" cy="54864"/>
          </a:xfrm>
          <a:prstGeom prst="rect">
            <a:avLst/>
          </a:prstGeom>
          <a:solidFill>
            <a:srgbClr val="0E9AA7"/>
          </a:solidFill>
          <a:ln/>
        </p:spPr>
        <p:txBody>
          <a:bodyPr/>
          <a:lstStyle/>
          <a:p>
            <a:endParaRPr lang="en-CA"/>
          </a:p>
        </p:txBody>
      </p:sp>
      <p:sp>
        <p:nvSpPr>
          <p:cNvPr id="9" name="Text 7"/>
          <p:cNvSpPr/>
          <p:nvPr/>
        </p:nvSpPr>
        <p:spPr>
          <a:xfrm>
            <a:off x="5257800" y="1783080"/>
            <a:ext cx="3154680" cy="2606040"/>
          </a:xfrm>
          <a:prstGeom prst="rect">
            <a:avLst/>
          </a:prstGeom>
          <a:noFill/>
          <a:ln/>
        </p:spPr>
        <p:txBody>
          <a:bodyPr wrap="square" lIns="0" tIns="0" rIns="0" bIns="0" rtlCol="0" anchor="t"/>
          <a:lstStyle/>
          <a:p>
            <a:pPr marL="0" indent="0">
              <a:buNone/>
            </a:pPr>
            <a:r>
              <a:rPr lang="en-US" sz="1400" b="1" dirty="0">
                <a:solidFill>
                  <a:srgbClr val="0B3D91"/>
                </a:solidFill>
                <a:latin typeface="Segoe UI" pitchFamily="34" charset="0"/>
                <a:ea typeface="Segoe UI" pitchFamily="34" charset="-122"/>
                <a:cs typeface="Segoe UI" pitchFamily="34" charset="-120"/>
              </a:rPr>
              <a:t>Zero-modification adoption</a:t>
            </a:r>
            <a:endParaRPr lang="en-US" sz="1400" dirty="0"/>
          </a:p>
          <a:p>
            <a:pPr marL="0" indent="0">
              <a:buNone/>
            </a:pPr>
            <a:r>
              <a:rPr lang="en-US" sz="1200" dirty="0">
                <a:solidFill>
                  <a:srgbClr val="1F2933"/>
                </a:solidFill>
                <a:latin typeface="Segoe UI" pitchFamily="34" charset="0"/>
                <a:ea typeface="Segoe UI" pitchFamily="34" charset="-122"/>
                <a:cs typeface="Segoe UI" pitchFamily="34" charset="-120"/>
              </a:rPr>
              <a:t>No airframe certification changes, no new delivery hardware, and no replacement of existing ground apparatus. Crews apply FireGel using the same dispatch and loading procedures they use today, which keeps training time short and keeps aircraft in service during a fire season.</a:t>
            </a:r>
            <a:endParaRPr lang="en-US" sz="1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Efficiency Gains</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a:solidFill>
                  <a:srgbClr val="5B6B7C"/>
                </a:solidFill>
                <a:latin typeface="Segoe UI" pitchFamily="34" charset="0"/>
                <a:ea typeface="Segoe UI" pitchFamily="34" charset="-122"/>
                <a:cs typeface="Segoe UI" pitchFamily="34" charset="-120"/>
              </a:rPr>
              <a:t>Verified load, sortie </a:t>
            </a:r>
            <a:r>
              <a:rPr lang="en-US" sz="1250" i="1" dirty="0">
                <a:solidFill>
                  <a:srgbClr val="5B6B7C"/>
                </a:solidFill>
                <a:latin typeface="Segoe UI" pitchFamily="34" charset="0"/>
                <a:ea typeface="Segoe UI" pitchFamily="34" charset="-122"/>
                <a:cs typeface="Segoe UI" pitchFamily="34" charset="-120"/>
              </a:rPr>
              <a:t>and </a:t>
            </a:r>
            <a:r>
              <a:rPr lang="en-US" sz="1250" i="1">
                <a:solidFill>
                  <a:srgbClr val="5B6B7C"/>
                </a:solidFill>
                <a:latin typeface="Segoe UI" pitchFamily="34" charset="0"/>
                <a:ea typeface="Segoe UI" pitchFamily="34" charset="-122"/>
                <a:cs typeface="Segoe UI" pitchFamily="34" charset="-120"/>
              </a:rPr>
              <a:t>cost figures on a multi-engine and helicopter basis</a:t>
            </a:r>
            <a:endParaRPr lang="en-US" sz="1250" dirty="0"/>
          </a:p>
        </p:txBody>
      </p:sp>
      <p:sp>
        <p:nvSpPr>
          <p:cNvPr id="4" name="Card panel 1">
            <a:extLst>
              <a:ext uri="{C183D7F6-B498-43B3-948B-1728B52AA6E4}">
                <adec:decorative xmlns:adec="http://schemas.microsoft.com/office/drawing/2017/decorative" val="1"/>
              </a:ext>
            </a:extLst>
          </p:cNvPr>
          <p:cNvSpPr/>
          <p:nvPr/>
        </p:nvSpPr>
        <p:spPr>
          <a:xfrm>
            <a:off x="50292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2560320" cy="54864"/>
          </a:xfrm>
          <a:prstGeom prst="rect">
            <a:avLst/>
          </a:prstGeom>
          <a:solidFill>
            <a:srgbClr val="0E9AA7"/>
          </a:solidFill>
          <a:ln/>
        </p:spPr>
        <p:txBody>
          <a:bodyPr/>
          <a:lstStyle/>
          <a:p>
            <a:endParaRPr lang="en-CA"/>
          </a:p>
        </p:txBody>
      </p:sp>
      <p:sp>
        <p:nvSpPr>
          <p:cNvPr id="6" name="Text 4"/>
          <p:cNvSpPr/>
          <p:nvPr/>
        </p:nvSpPr>
        <p:spPr>
          <a:xfrm>
            <a:off x="70408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2,000 usable gallons per load</a:t>
            </a:r>
            <a:endParaRPr lang="en-US" sz="1350" dirty="0"/>
          </a:p>
        </p:txBody>
      </p:sp>
      <p:sp>
        <p:nvSpPr>
          <p:cNvPr id="7" name="Text 5"/>
          <p:cNvSpPr/>
          <p:nvPr/>
        </p:nvSpPr>
        <p:spPr>
          <a:xfrm>
            <a:off x="70408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The full load is usable suppressant, with no drying time required before it works</a:t>
            </a:r>
            <a:endParaRPr lang="en-US" sz="1150" dirty="0"/>
          </a:p>
        </p:txBody>
      </p:sp>
      <p:sp>
        <p:nvSpPr>
          <p:cNvPr id="8" name="Card panel 2">
            <a:extLst>
              <a:ext uri="{C183D7F6-B498-43B3-948B-1728B52AA6E4}">
                <adec:decorative xmlns:adec="http://schemas.microsoft.com/office/drawing/2017/decorative" val="1"/>
              </a:ext>
            </a:extLst>
          </p:cNvPr>
          <p:cNvSpPr/>
          <p:nvPr/>
        </p:nvSpPr>
        <p:spPr>
          <a:xfrm>
            <a:off x="329184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3291840" y="1508760"/>
            <a:ext cx="2560320" cy="54864"/>
          </a:xfrm>
          <a:prstGeom prst="rect">
            <a:avLst/>
          </a:prstGeom>
          <a:solidFill>
            <a:srgbClr val="0E9AA7"/>
          </a:solidFill>
          <a:ln/>
        </p:spPr>
        <p:txBody>
          <a:bodyPr/>
          <a:lstStyle/>
          <a:p>
            <a:endParaRPr lang="en-CA"/>
          </a:p>
        </p:txBody>
      </p:sp>
      <p:sp>
        <p:nvSpPr>
          <p:cNvPr id="10" name="Text 8"/>
          <p:cNvSpPr/>
          <p:nvPr/>
        </p:nvSpPr>
        <p:spPr>
          <a:xfrm>
            <a:off x="349300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One sortie instead of 5.5</a:t>
            </a:r>
            <a:endParaRPr lang="en-US" sz="1350" dirty="0"/>
          </a:p>
        </p:txBody>
      </p:sp>
      <p:sp>
        <p:nvSpPr>
          <p:cNvPr id="11" name="Text 9"/>
          <p:cNvSpPr/>
          <p:nvPr/>
        </p:nvSpPr>
        <p:spPr>
          <a:xfrm>
            <a:off x="349300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Retardant yields 363 usable gallons, so 5.5 sorties match one FireGel load</a:t>
            </a:r>
            <a:endParaRPr lang="en-US" sz="1150" dirty="0"/>
          </a:p>
        </p:txBody>
      </p:sp>
      <p:sp>
        <p:nvSpPr>
          <p:cNvPr id="12" name="Card panel 3">
            <a:extLst>
              <a:ext uri="{C183D7F6-B498-43B3-948B-1728B52AA6E4}">
                <adec:decorative xmlns:adec="http://schemas.microsoft.com/office/drawing/2017/decorative" val="1"/>
              </a:ext>
            </a:extLst>
          </p:cNvPr>
          <p:cNvSpPr/>
          <p:nvPr/>
        </p:nvSpPr>
        <p:spPr>
          <a:xfrm>
            <a:off x="608076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6080760" y="1508760"/>
            <a:ext cx="2560320" cy="54864"/>
          </a:xfrm>
          <a:prstGeom prst="rect">
            <a:avLst/>
          </a:prstGeom>
          <a:solidFill>
            <a:srgbClr val="0E9AA7"/>
          </a:solidFill>
          <a:ln/>
        </p:spPr>
        <p:txBody>
          <a:bodyPr/>
          <a:lstStyle/>
          <a:p>
            <a:endParaRPr lang="en-CA"/>
          </a:p>
        </p:txBody>
      </p:sp>
      <p:sp>
        <p:nvSpPr>
          <p:cNvPr id="14" name="Text 12"/>
          <p:cNvSpPr/>
          <p:nvPr/>
        </p:nvSpPr>
        <p:spPr>
          <a:xfrm>
            <a:off x="628192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80–90% lower aircraft cost</a:t>
            </a:r>
            <a:endParaRPr lang="en-US" sz="1350" dirty="0"/>
          </a:p>
        </p:txBody>
      </p:sp>
      <p:sp>
        <p:nvSpPr>
          <p:cNvPr id="15" name="Text 13"/>
          <p:cNvSpPr/>
          <p:nvPr/>
        </p:nvSpPr>
        <p:spPr>
          <a:xfrm>
            <a:off x="628192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€7,600–€12,600 per drop versus €41,000–€69,000 for retardant</a:t>
            </a:r>
            <a:endParaRPr lang="en-US" sz="1150" dirty="0"/>
          </a:p>
        </p:txBody>
      </p:sp>
      <p:sp>
        <p:nvSpPr>
          <p:cNvPr id="16" name="Card panel 4">
            <a:extLst>
              <a:ext uri="{C183D7F6-B498-43B3-948B-1728B52AA6E4}">
                <adec:decorative xmlns:adec="http://schemas.microsoft.com/office/drawing/2017/decorative" val="1"/>
              </a:ext>
            </a:extLst>
          </p:cNvPr>
          <p:cNvSpPr/>
          <p:nvPr/>
        </p:nvSpPr>
        <p:spPr>
          <a:xfrm>
            <a:off x="50292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502920" y="3177540"/>
            <a:ext cx="2560320" cy="54864"/>
          </a:xfrm>
          <a:prstGeom prst="rect">
            <a:avLst/>
          </a:prstGeom>
          <a:solidFill>
            <a:srgbClr val="0E9AA7"/>
          </a:solidFill>
          <a:ln/>
        </p:spPr>
        <p:txBody>
          <a:bodyPr/>
          <a:lstStyle/>
          <a:p>
            <a:endParaRPr lang="en-CA"/>
          </a:p>
        </p:txBody>
      </p:sp>
      <p:sp>
        <p:nvSpPr>
          <p:cNvPr id="18" name="Text 16"/>
          <p:cNvSpPr/>
          <p:nvPr/>
        </p:nvSpPr>
        <p:spPr>
          <a:xfrm>
            <a:off x="70408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€1.23 per usable gallon</a:t>
            </a:r>
            <a:endParaRPr lang="en-US" sz="1350" dirty="0"/>
          </a:p>
        </p:txBody>
      </p:sp>
      <p:sp>
        <p:nvSpPr>
          <p:cNvPr id="19" name="Text 17"/>
          <p:cNvSpPr/>
          <p:nvPr/>
        </p:nvSpPr>
        <p:spPr>
          <a:xfrm>
            <a:off x="70408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€2,450 per 2,000-gallon load</a:t>
            </a:r>
            <a:r>
              <a:rPr lang="en-US" sz="1150" dirty="0">
                <a:solidFill>
                  <a:srgbClr val="1F2933"/>
                </a:solidFill>
                <a:latin typeface="Segoe UI" pitchFamily="34" charset="0"/>
                <a:ea typeface="Segoe UI" pitchFamily="34" charset="-122"/>
                <a:cs typeface="Segoe UI" pitchFamily="34" charset="-120"/>
              </a:rPr>
              <a:t>, </a:t>
            </a:r>
            <a:r>
              <a:rPr lang="en-US" sz="1150">
                <a:solidFill>
                  <a:srgbClr val="1F2933"/>
                </a:solidFill>
                <a:latin typeface="Segoe UI" pitchFamily="34" charset="0"/>
                <a:ea typeface="Segoe UI" pitchFamily="34" charset="-122"/>
                <a:cs typeface="Segoe UI" pitchFamily="34" charset="-120"/>
              </a:rPr>
              <a:t>against €3.20 for retardant</a:t>
            </a:r>
            <a:endParaRPr lang="en-US" sz="1150" dirty="0"/>
          </a:p>
        </p:txBody>
      </p:sp>
      <p:sp>
        <p:nvSpPr>
          <p:cNvPr id="20" name="Card panel 5">
            <a:extLst>
              <a:ext uri="{C183D7F6-B498-43B3-948B-1728B52AA6E4}">
                <adec:decorative xmlns:adec="http://schemas.microsoft.com/office/drawing/2017/decorative" val="1"/>
              </a:ext>
            </a:extLst>
          </p:cNvPr>
          <p:cNvSpPr/>
          <p:nvPr/>
        </p:nvSpPr>
        <p:spPr>
          <a:xfrm>
            <a:off x="329184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1" name="Card accent 5">
            <a:extLst>
              <a:ext uri="{C183D7F6-B498-43B3-948B-1728B52AA6E4}">
                <adec:decorative xmlns:adec="http://schemas.microsoft.com/office/drawing/2017/decorative" val="1"/>
              </a:ext>
            </a:extLst>
          </p:cNvPr>
          <p:cNvSpPr/>
          <p:nvPr/>
        </p:nvSpPr>
        <p:spPr>
          <a:xfrm>
            <a:off x="3291840" y="3177540"/>
            <a:ext cx="2560320" cy="54864"/>
          </a:xfrm>
          <a:prstGeom prst="rect">
            <a:avLst/>
          </a:prstGeom>
          <a:solidFill>
            <a:srgbClr val="0E9AA7"/>
          </a:solidFill>
          <a:ln/>
        </p:spPr>
        <p:txBody>
          <a:bodyPr/>
          <a:lstStyle/>
          <a:p>
            <a:endParaRPr lang="en-CA"/>
          </a:p>
        </p:txBody>
      </p:sp>
      <p:sp>
        <p:nvSpPr>
          <p:cNvPr id="22" name="Text 20"/>
          <p:cNvSpPr/>
          <p:nvPr/>
        </p:nvSpPr>
        <p:spPr>
          <a:xfrm>
            <a:off x="349300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No permanent bases required</a:t>
            </a:r>
            <a:endParaRPr lang="en-US" sz="1350" dirty="0"/>
          </a:p>
        </p:txBody>
      </p:sp>
      <p:sp>
        <p:nvSpPr>
          <p:cNvPr id="23" name="Text 21"/>
          <p:cNvSpPr/>
          <p:nvPr/>
        </p:nvSpPr>
        <p:spPr>
          <a:xfrm>
            <a:off x="349300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Mobile blending and highway reloading remove fixed base and storage costs</a:t>
            </a:r>
            <a:endParaRPr lang="en-US" sz="11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Live Demonstration</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a:solidFill>
                  <a:srgbClr val="5B6B7C"/>
                </a:solidFill>
                <a:latin typeface="Segoe UI" pitchFamily="34" charset="0"/>
                <a:ea typeface="Segoe UI" pitchFamily="34" charset="-122"/>
                <a:cs typeface="Segoe UI" pitchFamily="34" charset="-120"/>
              </a:rPr>
              <a:t>An equipment walkthrough followed by a live hands-on gel </a:t>
            </a:r>
            <a:r>
              <a:rPr lang="en-US" sz="1250" i="1" dirty="0">
                <a:solidFill>
                  <a:srgbClr val="5B6B7C"/>
                </a:solidFill>
                <a:latin typeface="Segoe UI" pitchFamily="34" charset="0"/>
                <a:ea typeface="Segoe UI" pitchFamily="34" charset="-122"/>
                <a:cs typeface="Segoe UI" pitchFamily="34" charset="-120"/>
              </a:rPr>
              <a:t>demonstration</a:t>
            </a:r>
            <a:endParaRPr lang="en-US" sz="1250" dirty="0"/>
          </a:p>
        </p:txBody>
      </p:sp>
      <p:sp>
        <p:nvSpPr>
          <p:cNvPr id="4" name="Card panel 1">
            <a:extLst>
              <a:ext uri="{C183D7F6-B498-43B3-948B-1728B52AA6E4}">
                <adec:decorative xmlns:adec="http://schemas.microsoft.com/office/drawing/2017/decorative" val="1"/>
              </a:ext>
            </a:extLst>
          </p:cNvPr>
          <p:cNvSpPr/>
          <p:nvPr/>
        </p:nvSpPr>
        <p:spPr>
          <a:xfrm>
            <a:off x="50292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2560320" cy="54864"/>
          </a:xfrm>
          <a:prstGeom prst="rect">
            <a:avLst/>
          </a:prstGeom>
          <a:solidFill>
            <a:srgbClr val="0E9AA7"/>
          </a:solidFill>
          <a:ln/>
        </p:spPr>
        <p:txBody>
          <a:bodyPr/>
          <a:lstStyle/>
          <a:p>
            <a:endParaRPr lang="en-CA"/>
          </a:p>
        </p:txBody>
      </p:sp>
      <p:sp>
        <p:nvSpPr>
          <p:cNvPr id="6" name="Text 4"/>
          <p:cNvSpPr/>
          <p:nvPr/>
        </p:nvSpPr>
        <p:spPr>
          <a:xfrm>
            <a:off x="70408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Equipment walkthrough</a:t>
            </a:r>
            <a:endParaRPr lang="en-US" sz="1350" dirty="0"/>
          </a:p>
        </p:txBody>
      </p:sp>
      <p:sp>
        <p:nvSpPr>
          <p:cNvPr id="7" name="Text 5"/>
          <p:cNvSpPr/>
          <p:nvPr/>
        </p:nvSpPr>
        <p:spPr>
          <a:xfrm>
            <a:off x="70408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Mixing, metering, and </a:t>
            </a:r>
            <a:r>
              <a:rPr lang="en-US" sz="1150" dirty="0">
                <a:solidFill>
                  <a:srgbClr val="1F2933"/>
                </a:solidFill>
                <a:latin typeface="Segoe UI" pitchFamily="34" charset="0"/>
                <a:ea typeface="Segoe UI" pitchFamily="34" charset="-122"/>
                <a:cs typeface="Segoe UI" pitchFamily="34" charset="-120"/>
              </a:rPr>
              <a:t>application </a:t>
            </a:r>
            <a:r>
              <a:rPr lang="en-US" sz="1150">
                <a:solidFill>
                  <a:srgbClr val="1F2933"/>
                </a:solidFill>
                <a:latin typeface="Segoe UI" pitchFamily="34" charset="0"/>
                <a:ea typeface="Segoe UI" pitchFamily="34" charset="-122"/>
                <a:cs typeface="Segoe UI" pitchFamily="34" charset="-120"/>
              </a:rPr>
              <a:t>equipment explained</a:t>
            </a:r>
            <a:endParaRPr lang="en-US" sz="1150" dirty="0"/>
          </a:p>
        </p:txBody>
      </p:sp>
      <p:sp>
        <p:nvSpPr>
          <p:cNvPr id="8" name="Card panel 2">
            <a:extLst>
              <a:ext uri="{C183D7F6-B498-43B3-948B-1728B52AA6E4}">
                <adec:decorative xmlns:adec="http://schemas.microsoft.com/office/drawing/2017/decorative" val="1"/>
              </a:ext>
            </a:extLst>
          </p:cNvPr>
          <p:cNvSpPr/>
          <p:nvPr/>
        </p:nvSpPr>
        <p:spPr>
          <a:xfrm>
            <a:off x="329184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3291840" y="1508760"/>
            <a:ext cx="2560320" cy="54864"/>
          </a:xfrm>
          <a:prstGeom prst="rect">
            <a:avLst/>
          </a:prstGeom>
          <a:solidFill>
            <a:srgbClr val="0E9AA7"/>
          </a:solidFill>
          <a:ln/>
        </p:spPr>
        <p:txBody>
          <a:bodyPr/>
          <a:lstStyle/>
          <a:p>
            <a:endParaRPr lang="en-CA"/>
          </a:p>
        </p:txBody>
      </p:sp>
      <p:sp>
        <p:nvSpPr>
          <p:cNvPr id="10" name="Text 8"/>
          <p:cNvSpPr/>
          <p:nvPr/>
        </p:nvSpPr>
        <p:spPr>
          <a:xfrm>
            <a:off x="349300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Live gel mixing</a:t>
            </a:r>
            <a:endParaRPr lang="en-US" sz="1350" dirty="0"/>
          </a:p>
        </p:txBody>
      </p:sp>
      <p:sp>
        <p:nvSpPr>
          <p:cNvPr id="11" name="Text 9"/>
          <p:cNvSpPr/>
          <p:nvPr/>
        </p:nvSpPr>
        <p:spPr>
          <a:xfrm>
            <a:off x="349300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Barricade II mixed with water in front of the audience</a:t>
            </a:r>
            <a:endParaRPr lang="en-US" sz="1150" dirty="0"/>
          </a:p>
        </p:txBody>
      </p:sp>
      <p:sp>
        <p:nvSpPr>
          <p:cNvPr id="12" name="Card panel 3">
            <a:extLst>
              <a:ext uri="{C183D7F6-B498-43B3-948B-1728B52AA6E4}">
                <adec:decorative xmlns:adec="http://schemas.microsoft.com/office/drawing/2017/decorative" val="1"/>
              </a:ext>
            </a:extLst>
          </p:cNvPr>
          <p:cNvSpPr/>
          <p:nvPr/>
        </p:nvSpPr>
        <p:spPr>
          <a:xfrm>
            <a:off x="608076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6080760" y="1508760"/>
            <a:ext cx="2560320" cy="54864"/>
          </a:xfrm>
          <a:prstGeom prst="rect">
            <a:avLst/>
          </a:prstGeom>
          <a:solidFill>
            <a:srgbClr val="0E9AA7"/>
          </a:solidFill>
          <a:ln/>
        </p:spPr>
        <p:txBody>
          <a:bodyPr/>
          <a:lstStyle/>
          <a:p>
            <a:endParaRPr lang="en-CA"/>
          </a:p>
        </p:txBody>
      </p:sp>
      <p:sp>
        <p:nvSpPr>
          <p:cNvPr id="14" name="Text 12"/>
          <p:cNvSpPr/>
          <p:nvPr/>
        </p:nvSpPr>
        <p:spPr>
          <a:xfrm>
            <a:off x="628192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Hand application</a:t>
            </a:r>
            <a:endParaRPr lang="en-US" sz="1350" dirty="0"/>
          </a:p>
        </p:txBody>
      </p:sp>
      <p:sp>
        <p:nvSpPr>
          <p:cNvPr id="15" name="Text 13"/>
          <p:cNvSpPr/>
          <p:nvPr/>
        </p:nvSpPr>
        <p:spPr>
          <a:xfrm>
            <a:off x="628192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Gel applied by hand in front of the audience</a:t>
            </a:r>
            <a:endParaRPr lang="en-US" sz="1150" dirty="0"/>
          </a:p>
        </p:txBody>
      </p:sp>
      <p:sp>
        <p:nvSpPr>
          <p:cNvPr id="16" name="Card panel 4">
            <a:extLst>
              <a:ext uri="{C183D7F6-B498-43B3-948B-1728B52AA6E4}">
                <adec:decorative xmlns:adec="http://schemas.microsoft.com/office/drawing/2017/decorative" val="1"/>
              </a:ext>
            </a:extLst>
          </p:cNvPr>
          <p:cNvSpPr/>
          <p:nvPr/>
        </p:nvSpPr>
        <p:spPr>
          <a:xfrm>
            <a:off x="50292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502920" y="3177540"/>
            <a:ext cx="2560320" cy="54864"/>
          </a:xfrm>
          <a:prstGeom prst="rect">
            <a:avLst/>
          </a:prstGeom>
          <a:solidFill>
            <a:srgbClr val="0E9AA7"/>
          </a:solidFill>
          <a:ln/>
        </p:spPr>
        <p:txBody>
          <a:bodyPr/>
          <a:lstStyle/>
          <a:p>
            <a:endParaRPr lang="en-CA"/>
          </a:p>
        </p:txBody>
      </p:sp>
      <p:sp>
        <p:nvSpPr>
          <p:cNvPr id="18" name="Text 16"/>
          <p:cNvSpPr/>
          <p:nvPr/>
        </p:nvSpPr>
        <p:spPr>
          <a:xfrm>
            <a:off x="70408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Direct heat test</a:t>
            </a:r>
            <a:endParaRPr lang="en-US" sz="1350" dirty="0"/>
          </a:p>
        </p:txBody>
      </p:sp>
      <p:sp>
        <p:nvSpPr>
          <p:cNvPr id="19" name="Text 17"/>
          <p:cNvSpPr/>
          <p:nvPr/>
        </p:nvSpPr>
        <p:spPr>
          <a:xfrm>
            <a:off x="70408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Open flame applied to a coated surface</a:t>
            </a:r>
            <a:endParaRPr lang="en-US" sz="1150" dirty="0"/>
          </a:p>
        </p:txBody>
      </p:sp>
      <p:sp>
        <p:nvSpPr>
          <p:cNvPr id="20" name="Card panel 5">
            <a:extLst>
              <a:ext uri="{C183D7F6-B498-43B3-948B-1728B52AA6E4}">
                <adec:decorative xmlns:adec="http://schemas.microsoft.com/office/drawing/2017/decorative" val="1"/>
              </a:ext>
            </a:extLst>
          </p:cNvPr>
          <p:cNvSpPr/>
          <p:nvPr/>
        </p:nvSpPr>
        <p:spPr>
          <a:xfrm>
            <a:off x="329184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1" name="Card accent 5">
            <a:extLst>
              <a:ext uri="{C183D7F6-B498-43B3-948B-1728B52AA6E4}">
                <adec:decorative xmlns:adec="http://schemas.microsoft.com/office/drawing/2017/decorative" val="1"/>
              </a:ext>
            </a:extLst>
          </p:cNvPr>
          <p:cNvSpPr/>
          <p:nvPr/>
        </p:nvSpPr>
        <p:spPr>
          <a:xfrm>
            <a:off x="3291840" y="3177540"/>
            <a:ext cx="2560320" cy="54864"/>
          </a:xfrm>
          <a:prstGeom prst="rect">
            <a:avLst/>
          </a:prstGeom>
          <a:solidFill>
            <a:srgbClr val="0E9AA7"/>
          </a:solidFill>
          <a:ln/>
        </p:spPr>
        <p:txBody>
          <a:bodyPr/>
          <a:lstStyle/>
          <a:p>
            <a:endParaRPr lang="en-CA"/>
          </a:p>
        </p:txBody>
      </p:sp>
      <p:sp>
        <p:nvSpPr>
          <p:cNvPr id="22" name="Text 20"/>
          <p:cNvSpPr/>
          <p:nvPr/>
        </p:nvSpPr>
        <p:spPr>
          <a:xfrm>
            <a:off x="349300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Thermal protection</a:t>
            </a:r>
            <a:endParaRPr lang="en-US" sz="1350" dirty="0"/>
          </a:p>
        </p:txBody>
      </p:sp>
      <p:sp>
        <p:nvSpPr>
          <p:cNvPr id="23" name="Text 21"/>
          <p:cNvSpPr/>
          <p:nvPr/>
        </p:nvSpPr>
        <p:spPr>
          <a:xfrm>
            <a:off x="349300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The gel layer blocks heat transfer at the surface</a:t>
            </a:r>
            <a:endParaRPr lang="en-US" sz="1150" dirty="0"/>
          </a:p>
        </p:txBody>
      </p:sp>
      <p:sp>
        <p:nvSpPr>
          <p:cNvPr id="24" name="Card panel 6">
            <a:extLst>
              <a:ext uri="{C183D7F6-B498-43B3-948B-1728B52AA6E4}">
                <adec:decorative xmlns:adec="http://schemas.microsoft.com/office/drawing/2017/decorative" val="1"/>
              </a:ext>
            </a:extLst>
          </p:cNvPr>
          <p:cNvSpPr/>
          <p:nvPr/>
        </p:nvSpPr>
        <p:spPr>
          <a:xfrm>
            <a:off x="608076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5" name="Card accent 6">
            <a:extLst>
              <a:ext uri="{C183D7F6-B498-43B3-948B-1728B52AA6E4}">
                <adec:decorative xmlns:adec="http://schemas.microsoft.com/office/drawing/2017/decorative" val="1"/>
              </a:ext>
            </a:extLst>
          </p:cNvPr>
          <p:cNvSpPr/>
          <p:nvPr/>
        </p:nvSpPr>
        <p:spPr>
          <a:xfrm>
            <a:off x="6080760" y="3177540"/>
            <a:ext cx="2560320" cy="54864"/>
          </a:xfrm>
          <a:prstGeom prst="rect">
            <a:avLst/>
          </a:prstGeom>
          <a:solidFill>
            <a:srgbClr val="0E9AA7"/>
          </a:solidFill>
          <a:ln/>
        </p:spPr>
        <p:txBody>
          <a:bodyPr/>
          <a:lstStyle/>
          <a:p>
            <a:endParaRPr lang="en-CA"/>
          </a:p>
        </p:txBody>
      </p:sp>
      <p:sp>
        <p:nvSpPr>
          <p:cNvPr id="26" name="Text 24"/>
          <p:cNvSpPr/>
          <p:nvPr/>
        </p:nvSpPr>
        <p:spPr>
          <a:xfrm>
            <a:off x="6281928" y="337870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What to watch for</a:t>
            </a:r>
            <a:endParaRPr lang="en-US" sz="1350" dirty="0"/>
          </a:p>
        </p:txBody>
      </p:sp>
      <p:sp>
        <p:nvSpPr>
          <p:cNvPr id="27" name="Text 25"/>
          <p:cNvSpPr/>
          <p:nvPr/>
        </p:nvSpPr>
        <p:spPr>
          <a:xfrm>
            <a:off x="628192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Coating integrity </a:t>
            </a:r>
            <a:r>
              <a:rPr lang="en-US" sz="1150" dirty="0">
                <a:solidFill>
                  <a:srgbClr val="1F2933"/>
                </a:solidFill>
                <a:latin typeface="Segoe UI" pitchFamily="34" charset="0"/>
                <a:ea typeface="Segoe UI" pitchFamily="34" charset="-122"/>
                <a:cs typeface="Segoe UI" pitchFamily="34" charset="-120"/>
              </a:rPr>
              <a:t>and </a:t>
            </a:r>
            <a:r>
              <a:rPr lang="en-US" sz="1150">
                <a:solidFill>
                  <a:srgbClr val="1F2933"/>
                </a:solidFill>
                <a:latin typeface="Segoe UI" pitchFamily="34" charset="0"/>
                <a:ea typeface="Segoe UI" pitchFamily="34" charset="-122"/>
                <a:cs typeface="Segoe UI" pitchFamily="34" charset="-120"/>
              </a:rPr>
              <a:t>heat transfer during the burn</a:t>
            </a:r>
            <a:endParaRPr lang="en-US" sz="11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a:solidFill>
                  <a:srgbClr val="0B3D91"/>
                </a:solidFill>
                <a:latin typeface="Segoe UI" pitchFamily="34" charset="0"/>
                <a:ea typeface="Segoe UI" pitchFamily="34" charset="-122"/>
                <a:cs typeface="Segoe UI" pitchFamily="34" charset="-120"/>
              </a:rPr>
              <a:t>The Documented Record</a:t>
            </a:r>
            <a:endParaRPr lang="en-US" sz="260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a:t>Independent reporting, agency evaluation and previous operational deployments</a:t>
            </a:r>
            <a:endParaRPr lang="en-US" sz="1250" dirty="0"/>
          </a:p>
        </p:txBody>
      </p:sp>
      <p:sp>
        <p:nvSpPr>
          <p:cNvPr id="4" name="Card panel 1">
            <a:extLst>
              <a:ext uri="{C183D7F6-B498-43B3-948B-1728B52AA6E4}">
                <adec:decorative xmlns:adec="http://schemas.microsoft.com/office/drawing/2017/decorative" val="1"/>
              </a:ext>
            </a:extLst>
          </p:cNvPr>
          <p:cNvSpPr/>
          <p:nvPr/>
        </p:nvSpPr>
        <p:spPr>
          <a:xfrm>
            <a:off x="50292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2560320" cy="54864"/>
          </a:xfrm>
          <a:prstGeom prst="rect">
            <a:avLst/>
          </a:prstGeom>
          <a:solidFill>
            <a:srgbClr val="0E9AA7"/>
          </a:solidFill>
          <a:ln/>
        </p:spPr>
        <p:txBody>
          <a:bodyPr/>
          <a:lstStyle/>
          <a:p>
            <a:endParaRPr lang="en-CA"/>
          </a:p>
        </p:txBody>
      </p:sp>
      <p:sp>
        <p:nvSpPr>
          <p:cNvPr id="6" name="Text 4"/>
          <p:cNvSpPr/>
          <p:nvPr/>
        </p:nvSpPr>
        <p:spPr>
          <a:xfrm>
            <a:off x="70408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Battlecreek Fire, South Dakota, 2007</a:t>
            </a:r>
            <a:endParaRPr lang="en-US" sz="1350"/>
          </a:p>
        </p:txBody>
      </p:sp>
      <p:sp>
        <p:nvSpPr>
          <p:cNvPr id="7" name="Text 5"/>
          <p:cNvSpPr/>
          <p:nvPr/>
        </p:nvSpPr>
        <p:spPr>
          <a:xfrm>
            <a:off x="70408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The most intense fire ever recorded in the Black Hills National Forest</a:t>
            </a:r>
            <a:endParaRPr lang="en-US" sz="1150"/>
          </a:p>
        </p:txBody>
      </p:sp>
      <p:sp>
        <p:nvSpPr>
          <p:cNvPr id="8" name="Card panel 2">
            <a:extLst>
              <a:ext uri="{C183D7F6-B498-43B3-948B-1728B52AA6E4}">
                <adec:decorative xmlns:adec="http://schemas.microsoft.com/office/drawing/2017/decorative" val="1"/>
              </a:ext>
            </a:extLst>
          </p:cNvPr>
          <p:cNvSpPr/>
          <p:nvPr/>
        </p:nvSpPr>
        <p:spPr>
          <a:xfrm>
            <a:off x="329184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3291840" y="1508760"/>
            <a:ext cx="2560320" cy="54864"/>
          </a:xfrm>
          <a:prstGeom prst="rect">
            <a:avLst/>
          </a:prstGeom>
          <a:solidFill>
            <a:srgbClr val="0E9AA7"/>
          </a:solidFill>
          <a:ln/>
        </p:spPr>
        <p:txBody>
          <a:bodyPr/>
          <a:lstStyle/>
          <a:p>
            <a:endParaRPr lang="en-CA"/>
          </a:p>
        </p:txBody>
      </p:sp>
      <p:sp>
        <p:nvSpPr>
          <p:cNvPr id="10" name="Text 8"/>
          <p:cNvSpPr/>
          <p:nvPr/>
        </p:nvSpPr>
        <p:spPr>
          <a:xfrm>
            <a:off x="349300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Coated homes survived</a:t>
            </a:r>
            <a:endParaRPr lang="en-US" sz="1350"/>
          </a:p>
        </p:txBody>
      </p:sp>
      <p:sp>
        <p:nvSpPr>
          <p:cNvPr id="11" name="Text 9"/>
          <p:cNvSpPr/>
          <p:nvPr/>
        </p:nvSpPr>
        <p:spPr>
          <a:xfrm>
            <a:off x="349300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Nearly all coated homes saved; dozens nearby burned (AP)</a:t>
            </a:r>
            <a:endParaRPr lang="en-US" sz="1150"/>
          </a:p>
        </p:txBody>
      </p:sp>
      <p:sp>
        <p:nvSpPr>
          <p:cNvPr id="12" name="Card panel 3">
            <a:extLst>
              <a:ext uri="{C183D7F6-B498-43B3-948B-1728B52AA6E4}">
                <adec:decorative xmlns:adec="http://schemas.microsoft.com/office/drawing/2017/decorative" val="1"/>
              </a:ext>
            </a:extLst>
          </p:cNvPr>
          <p:cNvSpPr/>
          <p:nvPr/>
        </p:nvSpPr>
        <p:spPr>
          <a:xfrm>
            <a:off x="608076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6080760" y="1508760"/>
            <a:ext cx="2560320" cy="54864"/>
          </a:xfrm>
          <a:prstGeom prst="rect">
            <a:avLst/>
          </a:prstGeom>
          <a:solidFill>
            <a:srgbClr val="0E9AA7"/>
          </a:solidFill>
          <a:ln/>
        </p:spPr>
        <p:txBody>
          <a:bodyPr/>
          <a:lstStyle/>
          <a:p>
            <a:endParaRPr lang="en-CA"/>
          </a:p>
        </p:txBody>
      </p:sp>
      <p:sp>
        <p:nvSpPr>
          <p:cNvPr id="14" name="Text 12"/>
          <p:cNvSpPr/>
          <p:nvPr/>
        </p:nvSpPr>
        <p:spPr>
          <a:xfrm>
            <a:off x="628192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Community pre-treatment, California</a:t>
            </a:r>
            <a:endParaRPr lang="en-US" sz="1350"/>
          </a:p>
        </p:txBody>
      </p:sp>
      <p:sp>
        <p:nvSpPr>
          <p:cNvPr id="15" name="Text 13"/>
          <p:cNvSpPr/>
          <p:nvPr/>
        </p:nvSpPr>
        <p:spPr>
          <a:xfrm>
            <a:off x="628192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San Diego County equipped Palomar Mountain, covering more than 300 families</a:t>
            </a:r>
            <a:endParaRPr lang="en-US" sz="1150"/>
          </a:p>
        </p:txBody>
      </p:sp>
      <p:sp>
        <p:nvSpPr>
          <p:cNvPr id="16" name="Card panel 4">
            <a:extLst>
              <a:ext uri="{C183D7F6-B498-43B3-948B-1728B52AA6E4}">
                <adec:decorative xmlns:adec="http://schemas.microsoft.com/office/drawing/2017/decorative" val="1"/>
              </a:ext>
            </a:extLst>
          </p:cNvPr>
          <p:cNvSpPr/>
          <p:nvPr/>
        </p:nvSpPr>
        <p:spPr>
          <a:xfrm>
            <a:off x="50292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502920" y="3177540"/>
            <a:ext cx="2560320" cy="54864"/>
          </a:xfrm>
          <a:prstGeom prst="rect">
            <a:avLst/>
          </a:prstGeom>
          <a:solidFill>
            <a:srgbClr val="0E9AA7"/>
          </a:solidFill>
          <a:ln/>
        </p:spPr>
        <p:txBody>
          <a:bodyPr/>
          <a:lstStyle/>
          <a:p>
            <a:endParaRPr lang="en-CA"/>
          </a:p>
        </p:txBody>
      </p:sp>
      <p:sp>
        <p:nvSpPr>
          <p:cNvPr id="18" name="Text 16"/>
          <p:cNvSpPr/>
          <p:nvPr/>
        </p:nvSpPr>
        <p:spPr>
          <a:xfrm>
            <a:off x="70408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Category-5 deployment, British Columbia</a:t>
            </a:r>
            <a:endParaRPr lang="en-US" sz="1350"/>
          </a:p>
        </p:txBody>
      </p:sp>
      <p:sp>
        <p:nvSpPr>
          <p:cNvPr id="19" name="Text 17"/>
          <p:cNvSpPr/>
          <p:nvPr/>
        </p:nvSpPr>
        <p:spPr>
          <a:xfrm>
            <a:off x="70408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Extreme fire behaviour, with environmental monitoring throughout</a:t>
            </a:r>
            <a:endParaRPr lang="en-US" sz="1150"/>
          </a:p>
        </p:txBody>
      </p:sp>
      <p:sp>
        <p:nvSpPr>
          <p:cNvPr id="20" name="Card panel 5">
            <a:extLst>
              <a:ext uri="{C183D7F6-B498-43B3-948B-1728B52AA6E4}">
                <adec:decorative xmlns:adec="http://schemas.microsoft.com/office/drawing/2017/decorative" val="1"/>
              </a:ext>
            </a:extLst>
          </p:cNvPr>
          <p:cNvSpPr/>
          <p:nvPr/>
        </p:nvSpPr>
        <p:spPr>
          <a:xfrm>
            <a:off x="329184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1" name="Card accent 5">
            <a:extLst>
              <a:ext uri="{C183D7F6-B498-43B3-948B-1728B52AA6E4}">
                <adec:decorative xmlns:adec="http://schemas.microsoft.com/office/drawing/2017/decorative" val="1"/>
              </a:ext>
            </a:extLst>
          </p:cNvPr>
          <p:cNvSpPr/>
          <p:nvPr/>
        </p:nvSpPr>
        <p:spPr>
          <a:xfrm>
            <a:off x="3291840" y="3177540"/>
            <a:ext cx="2560320" cy="54864"/>
          </a:xfrm>
          <a:prstGeom prst="rect">
            <a:avLst/>
          </a:prstGeom>
          <a:solidFill>
            <a:srgbClr val="0E9AA7"/>
          </a:solidFill>
          <a:ln/>
        </p:spPr>
        <p:txBody>
          <a:bodyPr/>
          <a:lstStyle/>
          <a:p>
            <a:endParaRPr lang="en-CA"/>
          </a:p>
        </p:txBody>
      </p:sp>
      <p:sp>
        <p:nvSpPr>
          <p:cNvPr id="22" name="Text 20"/>
          <p:cNvSpPr/>
          <p:nvPr/>
        </p:nvSpPr>
        <p:spPr>
          <a:xfrm>
            <a:off x="349300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EPA Champion Award</a:t>
            </a:r>
            <a:endParaRPr lang="en-US" sz="1350"/>
          </a:p>
        </p:txBody>
      </p:sp>
      <p:sp>
        <p:nvSpPr>
          <p:cNvPr id="23" name="Text 21"/>
          <p:cNvSpPr/>
          <p:nvPr/>
        </p:nvSpPr>
        <p:spPr>
          <a:xfrm>
            <a:off x="349300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Recognised for an environmentally friendly formula</a:t>
            </a:r>
            <a:endParaRPr lang="en-US" sz="1150"/>
          </a:p>
        </p:txBody>
      </p:sp>
      <p:sp>
        <p:nvSpPr>
          <p:cNvPr id="24" name="Card panel 6">
            <a:extLst>
              <a:ext uri="{C183D7F6-B498-43B3-948B-1728B52AA6E4}">
                <adec:decorative xmlns:adec="http://schemas.microsoft.com/office/drawing/2017/decorative" val="1"/>
              </a:ext>
            </a:extLst>
          </p:cNvPr>
          <p:cNvSpPr/>
          <p:nvPr/>
        </p:nvSpPr>
        <p:spPr>
          <a:xfrm>
            <a:off x="608076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5" name="Card accent 6">
            <a:extLst>
              <a:ext uri="{C183D7F6-B498-43B3-948B-1728B52AA6E4}">
                <adec:decorative xmlns:adec="http://schemas.microsoft.com/office/drawing/2017/decorative" val="1"/>
              </a:ext>
            </a:extLst>
          </p:cNvPr>
          <p:cNvSpPr/>
          <p:nvPr/>
        </p:nvSpPr>
        <p:spPr>
          <a:xfrm>
            <a:off x="6080760" y="3177540"/>
            <a:ext cx="2560320" cy="54864"/>
          </a:xfrm>
          <a:prstGeom prst="rect">
            <a:avLst/>
          </a:prstGeom>
          <a:solidFill>
            <a:srgbClr val="0E9AA7"/>
          </a:solidFill>
          <a:ln/>
        </p:spPr>
        <p:txBody>
          <a:bodyPr/>
          <a:lstStyle/>
          <a:p>
            <a:endParaRPr lang="en-CA"/>
          </a:p>
        </p:txBody>
      </p:sp>
      <p:sp>
        <p:nvSpPr>
          <p:cNvPr id="26" name="Text 24"/>
          <p:cNvSpPr/>
          <p:nvPr/>
        </p:nvSpPr>
        <p:spPr>
          <a:xfrm>
            <a:off x="628192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Barricade II demonstration</a:t>
            </a:r>
            <a:endParaRPr lang="en-US" sz="1350"/>
          </a:p>
        </p:txBody>
      </p:sp>
      <p:sp>
        <p:nvSpPr>
          <p:cNvPr id="27" name="Text 25"/>
          <p:cNvSpPr/>
          <p:nvPr/>
        </p:nvSpPr>
        <p:spPr>
          <a:xfrm>
            <a:off x="628192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Product in action — </a:t>
            </a:r>
            <a:r>
              <a:rPr lang="en-US" sz="1150" dirty="0">
                <a:solidFill>
                  <a:srgbClr val="1F2933"/>
                </a:solidFill>
                <a:latin typeface="Segoe UI" pitchFamily="34" charset="0"/>
                <a:ea typeface="Segoe UI" pitchFamily="34" charset="-122"/>
                <a:cs typeface="Segoe UI" pitchFamily="34" charset="-120"/>
                <a:hlinkClick r:id="rId3"/>
              </a:rPr>
              <a:t>https://youtu.be/_mFGPabWZVg</a:t>
            </a:r>
            <a:r>
              <a:rPr lang="en-US" sz="1150" dirty="0">
                <a:solidFill>
                  <a:srgbClr val="1F2933"/>
                </a:solidFill>
                <a:latin typeface="Segoe UI" pitchFamily="34" charset="0"/>
                <a:ea typeface="Segoe UI" pitchFamily="34" charset="-122"/>
                <a:cs typeface="Segoe UI" pitchFamily="34" charset="-120"/>
              </a:rPr>
              <a:t> </a:t>
            </a:r>
            <a:endParaRPr lang="en-US" sz="11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a:solidFill>
                  <a:srgbClr val="0B3D91"/>
                </a:solidFill>
                <a:latin typeface="Segoe UI" pitchFamily="34" charset="0"/>
                <a:ea typeface="Segoe UI" pitchFamily="34" charset="-122"/>
                <a:cs typeface="Segoe UI" pitchFamily="34" charset="-120"/>
              </a:rPr>
              <a:t>Protecting Structures Before the Fire Arrives</a:t>
            </a:r>
            <a:endParaRPr lang="en-US" sz="260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a:solidFill>
                  <a:srgbClr val="5B6B7C"/>
                </a:solidFill>
                <a:latin typeface="Segoe UI" pitchFamily="34" charset="0"/>
                <a:ea typeface="Segoe UI" pitchFamily="34" charset="-122"/>
                <a:cs typeface="Segoe UI" pitchFamily="34" charset="-120"/>
              </a:rPr>
              <a:t>Pre-treatment as a wildland–urban interface strategy</a:t>
            </a:r>
            <a:endParaRPr lang="en-US" sz="1250"/>
          </a:p>
        </p:txBody>
      </p:sp>
      <p:sp>
        <p:nvSpPr>
          <p:cNvPr id="4" name="Card panel 1">
            <a:extLst>
              <a:ext uri="{C183D7F6-B498-43B3-948B-1728B52AA6E4}">
                <adec:decorative xmlns:adec="http://schemas.microsoft.com/office/drawing/2017/decorative" val="1"/>
              </a:ext>
            </a:extLst>
          </p:cNvPr>
          <p:cNvSpPr/>
          <p:nvPr/>
        </p:nvSpPr>
        <p:spPr>
          <a:xfrm>
            <a:off x="50292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3954780" cy="54864"/>
          </a:xfrm>
          <a:prstGeom prst="rect">
            <a:avLst/>
          </a:prstGeom>
          <a:solidFill>
            <a:srgbClr val="0E9AA7"/>
          </a:solidFill>
          <a:ln/>
        </p:spPr>
        <p:txBody>
          <a:bodyPr/>
          <a:lstStyle/>
          <a:p>
            <a:endParaRPr lang="en-CA"/>
          </a:p>
        </p:txBody>
      </p:sp>
      <p:sp>
        <p:nvSpPr>
          <p:cNvPr id="6" name="Text 4"/>
          <p:cNvSpPr/>
          <p:nvPr/>
        </p:nvSpPr>
        <p:spPr>
          <a:xfrm>
            <a:off x="704088" y="170992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Apply ahead of the front</a:t>
            </a:r>
            <a:endParaRPr lang="en-US" sz="1350"/>
          </a:p>
        </p:txBody>
      </p:sp>
      <p:sp>
        <p:nvSpPr>
          <p:cNvPr id="7" name="Text 5"/>
          <p:cNvSpPr/>
          <p:nvPr/>
        </p:nvSpPr>
        <p:spPr>
          <a:xfrm>
            <a:off x="70408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Homes, outbuildings and critical infrastructure are coated before the fire arrives</a:t>
            </a:r>
            <a:endParaRPr lang="en-US" sz="1150"/>
          </a:p>
        </p:txBody>
      </p:sp>
      <p:sp>
        <p:nvSpPr>
          <p:cNvPr id="8" name="Card panel 2">
            <a:extLst>
              <a:ext uri="{C183D7F6-B498-43B3-948B-1728B52AA6E4}">
                <adec:decorative xmlns:adec="http://schemas.microsoft.com/office/drawing/2017/decorative" val="1"/>
              </a:ext>
            </a:extLst>
          </p:cNvPr>
          <p:cNvSpPr/>
          <p:nvPr/>
        </p:nvSpPr>
        <p:spPr>
          <a:xfrm>
            <a:off x="468630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4686300" y="1508760"/>
            <a:ext cx="3954780" cy="54864"/>
          </a:xfrm>
          <a:prstGeom prst="rect">
            <a:avLst/>
          </a:prstGeom>
          <a:solidFill>
            <a:srgbClr val="0E9AA7"/>
          </a:solidFill>
          <a:ln/>
        </p:spPr>
        <p:txBody>
          <a:bodyPr/>
          <a:lstStyle/>
          <a:p>
            <a:endParaRPr lang="en-CA"/>
          </a:p>
        </p:txBody>
      </p:sp>
      <p:sp>
        <p:nvSpPr>
          <p:cNvPr id="10" name="Text 8"/>
          <p:cNvSpPr/>
          <p:nvPr/>
        </p:nvSpPr>
        <p:spPr>
          <a:xfrm>
            <a:off x="4887468" y="170992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A barrier that resists ignition</a:t>
            </a:r>
            <a:endParaRPr lang="en-US" sz="1350"/>
          </a:p>
        </p:txBody>
      </p:sp>
      <p:sp>
        <p:nvSpPr>
          <p:cNvPr id="11" name="Text 9"/>
          <p:cNvSpPr/>
          <p:nvPr/>
        </p:nvSpPr>
        <p:spPr>
          <a:xfrm>
            <a:off x="488746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The gel layer shields surfaces from radiant heat and ember attack as the front passes</a:t>
            </a:r>
            <a:endParaRPr lang="en-US" sz="1150"/>
          </a:p>
        </p:txBody>
      </p:sp>
      <p:sp>
        <p:nvSpPr>
          <p:cNvPr id="12" name="Card panel 3">
            <a:extLst>
              <a:ext uri="{C183D7F6-B498-43B3-948B-1728B52AA6E4}">
                <adec:decorative xmlns:adec="http://schemas.microsoft.com/office/drawing/2017/decorative" val="1"/>
              </a:ext>
            </a:extLst>
          </p:cNvPr>
          <p:cNvSpPr/>
          <p:nvPr/>
        </p:nvSpPr>
        <p:spPr>
          <a:xfrm>
            <a:off x="502920" y="3177540"/>
            <a:ext cx="395478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502920" y="3177540"/>
            <a:ext cx="3954780" cy="54864"/>
          </a:xfrm>
          <a:prstGeom prst="rect">
            <a:avLst/>
          </a:prstGeom>
          <a:solidFill>
            <a:srgbClr val="0E9AA7"/>
          </a:solidFill>
          <a:ln/>
        </p:spPr>
        <p:txBody>
          <a:bodyPr/>
          <a:lstStyle/>
          <a:p>
            <a:endParaRPr lang="en-CA"/>
          </a:p>
        </p:txBody>
      </p:sp>
      <p:sp>
        <p:nvSpPr>
          <p:cNvPr id="14" name="Text 12"/>
          <p:cNvSpPr/>
          <p:nvPr/>
        </p:nvSpPr>
        <p:spPr>
          <a:xfrm>
            <a:off x="704088" y="337870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Buys time for crews</a:t>
            </a:r>
            <a:endParaRPr lang="en-US" sz="1350"/>
          </a:p>
        </p:txBody>
      </p:sp>
      <p:sp>
        <p:nvSpPr>
          <p:cNvPr id="15" name="Text 13"/>
          <p:cNvSpPr/>
          <p:nvPr/>
        </p:nvSpPr>
        <p:spPr>
          <a:xfrm>
            <a:off x="70408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Assets can be pre-treated and left, freeing engines and aircraft for active suppression elsewhere</a:t>
            </a:r>
            <a:endParaRPr lang="en-US" sz="1150"/>
          </a:p>
        </p:txBody>
      </p:sp>
      <p:sp>
        <p:nvSpPr>
          <p:cNvPr id="16" name="Card panel 4">
            <a:extLst>
              <a:ext uri="{C183D7F6-B498-43B3-948B-1728B52AA6E4}">
                <adec:decorative xmlns:adec="http://schemas.microsoft.com/office/drawing/2017/decorative" val="1"/>
              </a:ext>
            </a:extLst>
          </p:cNvPr>
          <p:cNvSpPr/>
          <p:nvPr/>
        </p:nvSpPr>
        <p:spPr>
          <a:xfrm>
            <a:off x="4686300" y="3177540"/>
            <a:ext cx="395478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4686300" y="3177540"/>
            <a:ext cx="3954780" cy="54864"/>
          </a:xfrm>
          <a:prstGeom prst="rect">
            <a:avLst/>
          </a:prstGeom>
          <a:solidFill>
            <a:srgbClr val="0E9AA7"/>
          </a:solidFill>
          <a:ln/>
        </p:spPr>
        <p:txBody>
          <a:bodyPr/>
          <a:lstStyle/>
          <a:p>
            <a:endParaRPr lang="en-CA"/>
          </a:p>
        </p:txBody>
      </p:sp>
      <p:sp>
        <p:nvSpPr>
          <p:cNvPr id="18" name="Text 16"/>
          <p:cNvSpPr/>
          <p:nvPr/>
        </p:nvSpPr>
        <p:spPr>
          <a:xfrm>
            <a:off x="4887468" y="337870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Built for the interface</a:t>
            </a:r>
            <a:endParaRPr lang="en-US" sz="1350"/>
          </a:p>
        </p:txBody>
      </p:sp>
      <p:sp>
        <p:nvSpPr>
          <p:cNvPr id="19" name="Text 17"/>
          <p:cNvSpPr/>
          <p:nvPr/>
        </p:nvSpPr>
        <p:spPr>
          <a:xfrm>
            <a:off x="488746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Directly relevant where European communities, farmland and heritage sites meet forest fuels</a:t>
            </a:r>
            <a:endParaRPr lang="en-US" sz="115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a:solidFill>
                  <a:srgbClr val="0B3D91"/>
                </a:solidFill>
                <a:latin typeface="Segoe UI" pitchFamily="34" charset="0"/>
                <a:ea typeface="Segoe UI" pitchFamily="34" charset="-122"/>
                <a:cs typeface="Segoe UI" pitchFamily="34" charset="-120"/>
              </a:rPr>
              <a:t>Field Footage</a:t>
            </a:r>
            <a:endParaRPr lang="en-US" sz="260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a:solidFill>
                  <a:srgbClr val="5B6B7C"/>
                </a:solidFill>
                <a:latin typeface="Segoe UI" pitchFamily="34" charset="0"/>
                <a:ea typeface="Segoe UI" pitchFamily="34" charset="-122"/>
                <a:cs typeface="Segoe UI" pitchFamily="34" charset="-120"/>
              </a:rPr>
              <a:t>Recorded footage from previous operations and trials (open the link in any browser)</a:t>
            </a:r>
            <a:endParaRPr lang="en-US" sz="1250"/>
          </a:p>
        </p:txBody>
      </p:sp>
      <p:sp>
        <p:nvSpPr>
          <p:cNvPr id="4" name="Card panel 1">
            <a:extLst>
              <a:ext uri="{C183D7F6-B498-43B3-948B-1728B52AA6E4}">
                <adec:decorative xmlns:adec="http://schemas.microsoft.com/office/drawing/2017/decorative" val="1"/>
              </a:ext>
            </a:extLst>
          </p:cNvPr>
          <p:cNvSpPr/>
          <p:nvPr/>
        </p:nvSpPr>
        <p:spPr>
          <a:xfrm>
            <a:off x="50292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3954780" cy="54864"/>
          </a:xfrm>
          <a:prstGeom prst="rect">
            <a:avLst/>
          </a:prstGeom>
          <a:solidFill>
            <a:srgbClr val="0E9AA7"/>
          </a:solidFill>
          <a:ln/>
        </p:spPr>
        <p:txBody>
          <a:bodyPr/>
          <a:lstStyle/>
          <a:p>
            <a:endParaRPr lang="en-CA"/>
          </a:p>
        </p:txBody>
      </p:sp>
      <p:sp>
        <p:nvSpPr>
          <p:cNvPr id="6" name="Text 4"/>
          <p:cNvSpPr/>
          <p:nvPr/>
        </p:nvSpPr>
        <p:spPr>
          <a:xfrm>
            <a:off x="704088" y="170992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Kelowna fire, 2009</a:t>
            </a:r>
            <a:endParaRPr lang="en-US" sz="1350"/>
          </a:p>
        </p:txBody>
      </p:sp>
      <p:sp>
        <p:nvSpPr>
          <p:cNvPr id="7" name="Text 5"/>
          <p:cNvSpPr/>
          <p:nvPr/>
        </p:nvSpPr>
        <p:spPr>
          <a:xfrm>
            <a:off x="70408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Loading and mixing in the field — </a:t>
            </a:r>
            <a:r>
              <a:rPr lang="en-US" sz="1150" dirty="0">
                <a:solidFill>
                  <a:srgbClr val="1F2933"/>
                </a:solidFill>
                <a:latin typeface="Segoe UI" pitchFamily="34" charset="0"/>
                <a:ea typeface="Segoe UI" pitchFamily="34" charset="-122"/>
                <a:cs typeface="Segoe UI" pitchFamily="34" charset="-120"/>
                <a:hlinkClick r:id="rId3"/>
              </a:rPr>
              <a:t>https://youtu.be/vQqxsGtNVTk</a:t>
            </a:r>
            <a:r>
              <a:rPr lang="en-US" sz="1150" dirty="0">
                <a:solidFill>
                  <a:srgbClr val="1F2933"/>
                </a:solidFill>
                <a:latin typeface="Segoe UI" pitchFamily="34" charset="0"/>
                <a:ea typeface="Segoe UI" pitchFamily="34" charset="-122"/>
                <a:cs typeface="Segoe UI" pitchFamily="34" charset="-120"/>
              </a:rPr>
              <a:t> </a:t>
            </a:r>
            <a:endParaRPr lang="en-US" sz="1150" dirty="0"/>
          </a:p>
        </p:txBody>
      </p:sp>
      <p:sp>
        <p:nvSpPr>
          <p:cNvPr id="8" name="Card panel 2">
            <a:extLst>
              <a:ext uri="{C183D7F6-B498-43B3-948B-1728B52AA6E4}">
                <adec:decorative xmlns:adec="http://schemas.microsoft.com/office/drawing/2017/decorative" val="1"/>
              </a:ext>
            </a:extLst>
          </p:cNvPr>
          <p:cNvSpPr/>
          <p:nvPr/>
        </p:nvSpPr>
        <p:spPr>
          <a:xfrm>
            <a:off x="4686300" y="1508760"/>
            <a:ext cx="395478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4686300" y="1508760"/>
            <a:ext cx="3954780" cy="54864"/>
          </a:xfrm>
          <a:prstGeom prst="rect">
            <a:avLst/>
          </a:prstGeom>
          <a:solidFill>
            <a:srgbClr val="0E9AA7"/>
          </a:solidFill>
          <a:ln/>
        </p:spPr>
        <p:txBody>
          <a:bodyPr/>
          <a:lstStyle/>
          <a:p>
            <a:endParaRPr lang="en-CA"/>
          </a:p>
        </p:txBody>
      </p:sp>
      <p:sp>
        <p:nvSpPr>
          <p:cNvPr id="10" name="Text 8"/>
          <p:cNvSpPr/>
          <p:nvPr/>
        </p:nvSpPr>
        <p:spPr>
          <a:xfrm>
            <a:off x="4887468" y="170992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Battlecreek Fire, South Dakota</a:t>
            </a:r>
            <a:endParaRPr lang="en-US" sz="1350"/>
          </a:p>
        </p:txBody>
      </p:sp>
      <p:sp>
        <p:nvSpPr>
          <p:cNvPr id="11" name="Text 9"/>
          <p:cNvSpPr/>
          <p:nvPr/>
        </p:nvSpPr>
        <p:spPr>
          <a:xfrm>
            <a:off x="4887468" y="219456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Homeowners whose houses survived the fire — </a:t>
            </a:r>
            <a:r>
              <a:rPr lang="en-US" sz="1150" dirty="0">
                <a:solidFill>
                  <a:srgbClr val="1F2933"/>
                </a:solidFill>
                <a:latin typeface="Segoe UI" pitchFamily="34" charset="0"/>
                <a:ea typeface="Segoe UI" pitchFamily="34" charset="-122"/>
                <a:cs typeface="Segoe UI" pitchFamily="34" charset="-120"/>
                <a:hlinkClick r:id="rId4"/>
              </a:rPr>
              <a:t>https://youtu.be/90hGURlxx2M</a:t>
            </a:r>
            <a:r>
              <a:rPr lang="en-US" sz="1150" dirty="0">
                <a:solidFill>
                  <a:srgbClr val="1F2933"/>
                </a:solidFill>
                <a:latin typeface="Segoe UI" pitchFamily="34" charset="0"/>
                <a:ea typeface="Segoe UI" pitchFamily="34" charset="-122"/>
                <a:cs typeface="Segoe UI" pitchFamily="34" charset="-120"/>
              </a:rPr>
              <a:t> </a:t>
            </a:r>
            <a:endParaRPr lang="en-US" sz="1150" dirty="0"/>
          </a:p>
        </p:txBody>
      </p:sp>
      <p:sp>
        <p:nvSpPr>
          <p:cNvPr id="12" name="Card panel 3">
            <a:extLst>
              <a:ext uri="{C183D7F6-B498-43B3-948B-1728B52AA6E4}">
                <adec:decorative xmlns:adec="http://schemas.microsoft.com/office/drawing/2017/decorative" val="1"/>
              </a:ext>
            </a:extLst>
          </p:cNvPr>
          <p:cNvSpPr/>
          <p:nvPr/>
        </p:nvSpPr>
        <p:spPr>
          <a:xfrm>
            <a:off x="502920" y="3177540"/>
            <a:ext cx="395478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502920" y="3177540"/>
            <a:ext cx="3954780" cy="54864"/>
          </a:xfrm>
          <a:prstGeom prst="rect">
            <a:avLst/>
          </a:prstGeom>
          <a:solidFill>
            <a:srgbClr val="0E9AA7"/>
          </a:solidFill>
          <a:ln/>
        </p:spPr>
        <p:txBody>
          <a:bodyPr/>
          <a:lstStyle/>
          <a:p>
            <a:endParaRPr lang="en-CA"/>
          </a:p>
        </p:txBody>
      </p:sp>
      <p:sp>
        <p:nvSpPr>
          <p:cNvPr id="14" name="Text 12"/>
          <p:cNvSpPr/>
          <p:nvPr/>
        </p:nvSpPr>
        <p:spPr>
          <a:xfrm>
            <a:off x="704088" y="337870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Saskatchewan air-drop trials</a:t>
            </a:r>
            <a:endParaRPr lang="en-US" sz="1350"/>
          </a:p>
        </p:txBody>
      </p:sp>
      <p:sp>
        <p:nvSpPr>
          <p:cNvPr id="15" name="Text 13"/>
          <p:cNvSpPr/>
          <p:nvPr/>
        </p:nvSpPr>
        <p:spPr>
          <a:xfrm>
            <a:off x="70408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Aerial drop trial footage — </a:t>
            </a:r>
            <a:r>
              <a:rPr lang="en-US" sz="1150" dirty="0">
                <a:solidFill>
                  <a:srgbClr val="1F2933"/>
                </a:solidFill>
                <a:latin typeface="Segoe UI" pitchFamily="34" charset="0"/>
                <a:ea typeface="Segoe UI" pitchFamily="34" charset="-122"/>
                <a:cs typeface="Segoe UI" pitchFamily="34" charset="-120"/>
                <a:hlinkClick r:id="rId5"/>
              </a:rPr>
              <a:t>https://youtu.be/dBpnCvzGlpw</a:t>
            </a:r>
            <a:r>
              <a:rPr lang="en-US" sz="1150" dirty="0">
                <a:solidFill>
                  <a:srgbClr val="1F2933"/>
                </a:solidFill>
                <a:latin typeface="Segoe UI" pitchFamily="34" charset="0"/>
                <a:ea typeface="Segoe UI" pitchFamily="34" charset="-122"/>
                <a:cs typeface="Segoe UI" pitchFamily="34" charset="-120"/>
              </a:rPr>
              <a:t> </a:t>
            </a:r>
            <a:endParaRPr lang="en-US" sz="1150" dirty="0"/>
          </a:p>
        </p:txBody>
      </p:sp>
      <p:sp>
        <p:nvSpPr>
          <p:cNvPr id="16" name="Card panel 4">
            <a:extLst>
              <a:ext uri="{C183D7F6-B498-43B3-948B-1728B52AA6E4}">
                <adec:decorative xmlns:adec="http://schemas.microsoft.com/office/drawing/2017/decorative" val="1"/>
              </a:ext>
            </a:extLst>
          </p:cNvPr>
          <p:cNvSpPr/>
          <p:nvPr/>
        </p:nvSpPr>
        <p:spPr>
          <a:xfrm>
            <a:off x="4686300" y="3177540"/>
            <a:ext cx="3954780" cy="1440180"/>
          </a:xfrm>
          <a:prstGeom prst="rect">
            <a:avLst/>
          </a:prstGeom>
          <a:solidFill>
            <a:srgbClr val="EEF3FA"/>
          </a:solidFill>
          <a:ln w="12700">
            <a:solidFill>
              <a:srgbClr val="D3DEEC"/>
            </a:solidFill>
            <a:prstDash val="solid"/>
          </a:ln>
        </p:spPr>
        <p:txBody>
          <a:bodyPr/>
          <a:lstStyle/>
          <a:p>
            <a:r>
              <a:rPr lang="en-CA" dirty="0"/>
              <a:t> </a:t>
            </a:r>
          </a:p>
        </p:txBody>
      </p:sp>
      <p:sp>
        <p:nvSpPr>
          <p:cNvPr id="17" name="Card accent 4">
            <a:extLst>
              <a:ext uri="{C183D7F6-B498-43B3-948B-1728B52AA6E4}">
                <adec:decorative xmlns:adec="http://schemas.microsoft.com/office/drawing/2017/decorative" val="1"/>
              </a:ext>
            </a:extLst>
          </p:cNvPr>
          <p:cNvSpPr/>
          <p:nvPr/>
        </p:nvSpPr>
        <p:spPr>
          <a:xfrm>
            <a:off x="4686300" y="3177540"/>
            <a:ext cx="3954780" cy="54864"/>
          </a:xfrm>
          <a:prstGeom prst="rect">
            <a:avLst/>
          </a:prstGeom>
          <a:solidFill>
            <a:srgbClr val="0E9AA7"/>
          </a:solidFill>
          <a:ln/>
        </p:spPr>
        <p:txBody>
          <a:bodyPr/>
          <a:lstStyle/>
          <a:p>
            <a:endParaRPr lang="en-CA"/>
          </a:p>
        </p:txBody>
      </p:sp>
      <p:sp>
        <p:nvSpPr>
          <p:cNvPr id="18" name="Text 16"/>
          <p:cNvSpPr/>
          <p:nvPr/>
        </p:nvSpPr>
        <p:spPr>
          <a:xfrm>
            <a:off x="4887468" y="3378708"/>
            <a:ext cx="355244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Pilot testimony on drop height</a:t>
            </a:r>
            <a:endParaRPr lang="en-US" sz="1350" dirty="0"/>
          </a:p>
        </p:txBody>
      </p:sp>
      <p:sp>
        <p:nvSpPr>
          <p:cNvPr id="19" name="Text 17"/>
          <p:cNvSpPr/>
          <p:nvPr/>
        </p:nvSpPr>
        <p:spPr>
          <a:xfrm>
            <a:off x="4887468" y="3863340"/>
            <a:ext cx="355244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Higher-altitude drops without damaging structures or windows — </a:t>
            </a:r>
            <a:r>
              <a:rPr lang="en-US" sz="1150" dirty="0">
                <a:solidFill>
                  <a:srgbClr val="1F2933"/>
                </a:solidFill>
                <a:latin typeface="Segoe UI" pitchFamily="34" charset="0"/>
                <a:ea typeface="Segoe UI" pitchFamily="34" charset="-122"/>
                <a:cs typeface="Segoe UI" pitchFamily="34" charset="-120"/>
                <a:hlinkClick r:id="rId6"/>
              </a:rPr>
              <a:t>https://youtu.be/hDWU6HY5Ixk</a:t>
            </a:r>
            <a:r>
              <a:rPr lang="en-US" sz="1150" dirty="0">
                <a:solidFill>
                  <a:srgbClr val="1F2933"/>
                </a:solidFill>
                <a:latin typeface="Segoe UI" pitchFamily="34" charset="0"/>
                <a:ea typeface="Segoe UI" pitchFamily="34" charset="-122"/>
                <a:cs typeface="Segoe UI" pitchFamily="34" charset="-120"/>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Pilot Program Overview</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dirty="0">
                <a:solidFill>
                  <a:srgbClr val="5B6B7C"/>
                </a:solidFill>
                <a:latin typeface="Segoe UI" pitchFamily="34" charset="0"/>
                <a:ea typeface="Segoe UI" pitchFamily="34" charset="-122"/>
                <a:cs typeface="Segoe UI" pitchFamily="34" charset="-120"/>
              </a:rPr>
              <a:t>Two-phase timeline from mobilization to operational evaluation</a:t>
            </a:r>
            <a:endParaRPr lang="en-US" sz="1250" dirty="0"/>
          </a:p>
        </p:txBody>
      </p:sp>
      <p:sp>
        <p:nvSpPr>
          <p:cNvPr id="4" name="Phase panel Phase 0">
            <a:extLst>
              <a:ext uri="{C183D7F6-B498-43B3-948B-1728B52AA6E4}">
                <adec:decorative xmlns:adec="http://schemas.microsoft.com/office/drawing/2017/decorative" val="1"/>
              </a:ext>
            </a:extLst>
          </p:cNvPr>
          <p:cNvSpPr/>
          <p:nvPr/>
        </p:nvSpPr>
        <p:spPr>
          <a:xfrm>
            <a:off x="502920" y="1508760"/>
            <a:ext cx="3954780" cy="3108960"/>
          </a:xfrm>
          <a:prstGeom prst="rect">
            <a:avLst/>
          </a:prstGeom>
          <a:solidFill>
            <a:srgbClr val="EEF3FA"/>
          </a:solidFill>
          <a:ln w="12700">
            <a:solidFill>
              <a:srgbClr val="D3DEEC"/>
            </a:solidFill>
            <a:prstDash val="solid"/>
          </a:ln>
        </p:spPr>
        <p:txBody>
          <a:bodyPr/>
          <a:lstStyle/>
          <a:p>
            <a:endParaRPr lang="en-CA"/>
          </a:p>
        </p:txBody>
      </p:sp>
      <p:sp>
        <p:nvSpPr>
          <p:cNvPr id="5" name="Phase header Phase 0">
            <a:extLst>
              <a:ext uri="{C183D7F6-B498-43B3-948B-1728B52AA6E4}">
                <adec:decorative xmlns:adec="http://schemas.microsoft.com/office/drawing/2017/decorative" val="1"/>
              </a:ext>
            </a:extLst>
          </p:cNvPr>
          <p:cNvSpPr/>
          <p:nvPr/>
        </p:nvSpPr>
        <p:spPr>
          <a:xfrm>
            <a:off x="502920" y="1508760"/>
            <a:ext cx="3954780" cy="566928"/>
          </a:xfrm>
          <a:prstGeom prst="rect">
            <a:avLst/>
          </a:prstGeom>
          <a:solidFill>
            <a:srgbClr val="0B3D91"/>
          </a:solidFill>
          <a:ln/>
        </p:spPr>
        <p:txBody>
          <a:bodyPr/>
          <a:lstStyle/>
          <a:p>
            <a:endParaRPr lang="en-CA"/>
          </a:p>
        </p:txBody>
      </p:sp>
      <p:sp>
        <p:nvSpPr>
          <p:cNvPr id="6" name="Text 4"/>
          <p:cNvSpPr/>
          <p:nvPr/>
        </p:nvSpPr>
        <p:spPr>
          <a:xfrm>
            <a:off x="704088" y="1508760"/>
            <a:ext cx="3566160" cy="566928"/>
          </a:xfrm>
          <a:prstGeom prst="rect">
            <a:avLst/>
          </a:prstGeom>
          <a:noFill/>
          <a:ln/>
        </p:spPr>
        <p:txBody>
          <a:bodyPr wrap="square" lIns="0" tIns="0" rIns="0" bIns="0" rtlCol="0" anchor="ctr"/>
          <a:lstStyle/>
          <a:p>
            <a:pPr marL="0" indent="0">
              <a:buNone/>
            </a:pPr>
            <a:r>
              <a:rPr lang="en-US" sz="1300" b="1" dirty="0">
                <a:solidFill>
                  <a:srgbClr val="FFFFFF"/>
                </a:solidFill>
                <a:latin typeface="Segoe UI" pitchFamily="34" charset="0"/>
                <a:ea typeface="Segoe UI" pitchFamily="34" charset="-122"/>
                <a:cs typeface="Segoe UI" pitchFamily="34" charset="-120"/>
              </a:rPr>
              <a:t>Phase 0 — Mobilization &amp; Setup</a:t>
            </a:r>
            <a:endParaRPr lang="en-US" sz="1300" dirty="0"/>
          </a:p>
        </p:txBody>
      </p:sp>
      <p:sp>
        <p:nvSpPr>
          <p:cNvPr id="7" name="Text 5"/>
          <p:cNvSpPr/>
          <p:nvPr/>
        </p:nvSpPr>
        <p:spPr>
          <a:xfrm>
            <a:off x="704088" y="2194560"/>
            <a:ext cx="3566160" cy="320040"/>
          </a:xfrm>
          <a:prstGeom prst="rect">
            <a:avLst/>
          </a:prstGeom>
          <a:noFill/>
          <a:ln/>
        </p:spPr>
        <p:txBody>
          <a:bodyPr wrap="square" lIns="0" tIns="0" rIns="0" bIns="0" rtlCol="0" anchor="ctr"/>
          <a:lstStyle/>
          <a:p>
            <a:pPr marL="0" indent="0">
              <a:buNone/>
            </a:pPr>
            <a:r>
              <a:rPr lang="en-US" sz="1200" b="1" dirty="0">
                <a:solidFill>
                  <a:srgbClr val="0B3D91"/>
                </a:solidFill>
                <a:latin typeface="Segoe UI" pitchFamily="34" charset="0"/>
                <a:ea typeface="Segoe UI" pitchFamily="34" charset="-122"/>
                <a:cs typeface="Segoe UI" pitchFamily="34" charset="-120"/>
              </a:rPr>
              <a:t>60–90 days</a:t>
            </a:r>
            <a:endParaRPr lang="en-US" sz="1200" dirty="0"/>
          </a:p>
        </p:txBody>
      </p:sp>
      <p:sp>
        <p:nvSpPr>
          <p:cNvPr id="8" name="Text 6"/>
          <p:cNvSpPr/>
          <p:nvPr/>
        </p:nvSpPr>
        <p:spPr>
          <a:xfrm>
            <a:off x="704088" y="2560320"/>
            <a:ext cx="3566160" cy="1920240"/>
          </a:xfrm>
          <a:prstGeom prst="rect">
            <a:avLst/>
          </a:prstGeom>
          <a:noFill/>
          <a:ln/>
        </p:spPr>
        <p:txBody>
          <a:bodyPr wrap="square" rtlCol="0" anchor="t"/>
          <a:lstStyle/>
          <a:p>
            <a:pPr marL="342900" indent="-342900">
              <a:spcAft>
                <a:spcPts val="800"/>
              </a:spcAft>
              <a:buSzPct val="100000"/>
              <a:buChar char="▪"/>
            </a:pPr>
            <a:r>
              <a:rPr lang="en-US" sz="1200" dirty="0">
                <a:solidFill>
                  <a:srgbClr val="1F2933"/>
                </a:solidFill>
                <a:latin typeface="Segoe UI" pitchFamily="34" charset="0"/>
                <a:ea typeface="Segoe UI" pitchFamily="34" charset="-122"/>
                <a:cs typeface="Segoe UI" pitchFamily="34" charset="-120"/>
              </a:rPr>
              <a:t>Equipment shipping from Canada/USA</a:t>
            </a:r>
            <a:endParaRPr lang="en-US" sz="1200" dirty="0"/>
          </a:p>
          <a:p>
            <a:pPr marL="342900" indent="-342900">
              <a:spcAft>
                <a:spcPts val="800"/>
              </a:spcAft>
              <a:buSzPct val="100000"/>
              <a:buChar char="▪"/>
            </a:pPr>
            <a:r>
              <a:rPr lang="en-US" sz="1200" dirty="0">
                <a:solidFill>
                  <a:srgbClr val="1F2933"/>
                </a:solidFill>
                <a:latin typeface="Segoe UI" pitchFamily="34" charset="0"/>
                <a:ea typeface="Segoe UI" pitchFamily="34" charset="-122"/>
                <a:cs typeface="Segoe UI" pitchFamily="34" charset="-120"/>
              </a:rPr>
              <a:t>Customs clearance</a:t>
            </a:r>
            <a:endParaRPr lang="en-US" sz="1200" dirty="0"/>
          </a:p>
          <a:p>
            <a:pPr marL="342900" indent="-342900">
              <a:spcAft>
                <a:spcPts val="800"/>
              </a:spcAft>
              <a:buSzPct val="100000"/>
              <a:buChar char="▪"/>
            </a:pPr>
            <a:r>
              <a:rPr lang="en-US" sz="1200" dirty="0">
                <a:solidFill>
                  <a:srgbClr val="1F2933"/>
                </a:solidFill>
                <a:latin typeface="Segoe UI" pitchFamily="34" charset="0"/>
                <a:ea typeface="Segoe UI" pitchFamily="34" charset="-122"/>
                <a:cs typeface="Segoe UI" pitchFamily="34" charset="-120"/>
              </a:rPr>
              <a:t>Site setup</a:t>
            </a:r>
            <a:endParaRPr lang="en-US" sz="1200" dirty="0"/>
          </a:p>
          <a:p>
            <a:pPr marL="342900" indent="-342900">
              <a:spcAft>
                <a:spcPts val="800"/>
              </a:spcAft>
              <a:buSzPct val="100000"/>
              <a:buChar char="▪"/>
            </a:pPr>
            <a:r>
              <a:rPr lang="en-US" sz="1200" dirty="0">
                <a:solidFill>
                  <a:srgbClr val="1F2933"/>
                </a:solidFill>
                <a:latin typeface="Segoe UI" pitchFamily="34" charset="0"/>
                <a:ea typeface="Segoe UI" pitchFamily="34" charset="-122"/>
                <a:cs typeface="Segoe UI" pitchFamily="34" charset="-120"/>
              </a:rPr>
              <a:t>Operator training</a:t>
            </a:r>
            <a:endParaRPr lang="en-US" sz="1200" dirty="0"/>
          </a:p>
        </p:txBody>
      </p:sp>
      <p:sp>
        <p:nvSpPr>
          <p:cNvPr id="9" name="Phase panel Phase 1">
            <a:extLst>
              <a:ext uri="{C183D7F6-B498-43B3-948B-1728B52AA6E4}">
                <adec:decorative xmlns:adec="http://schemas.microsoft.com/office/drawing/2017/decorative" val="1"/>
              </a:ext>
            </a:extLst>
          </p:cNvPr>
          <p:cNvSpPr/>
          <p:nvPr/>
        </p:nvSpPr>
        <p:spPr>
          <a:xfrm>
            <a:off x="4686300" y="1508760"/>
            <a:ext cx="3954780" cy="3108960"/>
          </a:xfrm>
          <a:prstGeom prst="rect">
            <a:avLst/>
          </a:prstGeom>
          <a:solidFill>
            <a:srgbClr val="EEF3FA"/>
          </a:solidFill>
          <a:ln w="12700">
            <a:solidFill>
              <a:srgbClr val="D3DEEC"/>
            </a:solidFill>
            <a:prstDash val="solid"/>
          </a:ln>
        </p:spPr>
        <p:txBody>
          <a:bodyPr/>
          <a:lstStyle/>
          <a:p>
            <a:endParaRPr lang="en-CA"/>
          </a:p>
        </p:txBody>
      </p:sp>
      <p:sp>
        <p:nvSpPr>
          <p:cNvPr id="10" name="Phase header Phase 1">
            <a:extLst>
              <a:ext uri="{C183D7F6-B498-43B3-948B-1728B52AA6E4}">
                <adec:decorative xmlns:adec="http://schemas.microsoft.com/office/drawing/2017/decorative" val="1"/>
              </a:ext>
            </a:extLst>
          </p:cNvPr>
          <p:cNvSpPr/>
          <p:nvPr/>
        </p:nvSpPr>
        <p:spPr>
          <a:xfrm>
            <a:off x="4686300" y="1508760"/>
            <a:ext cx="3954780" cy="566928"/>
          </a:xfrm>
          <a:prstGeom prst="rect">
            <a:avLst/>
          </a:prstGeom>
          <a:solidFill>
            <a:srgbClr val="0E9AA7"/>
          </a:solidFill>
          <a:ln/>
        </p:spPr>
        <p:txBody>
          <a:bodyPr/>
          <a:lstStyle/>
          <a:p>
            <a:endParaRPr lang="en-CA"/>
          </a:p>
        </p:txBody>
      </p:sp>
      <p:sp>
        <p:nvSpPr>
          <p:cNvPr id="11" name="Text 9"/>
          <p:cNvSpPr/>
          <p:nvPr/>
        </p:nvSpPr>
        <p:spPr>
          <a:xfrm>
            <a:off x="4887468" y="1508760"/>
            <a:ext cx="3566160" cy="566928"/>
          </a:xfrm>
          <a:prstGeom prst="rect">
            <a:avLst/>
          </a:prstGeom>
          <a:noFill/>
          <a:ln/>
        </p:spPr>
        <p:txBody>
          <a:bodyPr wrap="square" lIns="0" tIns="0" rIns="0" bIns="0" rtlCol="0" anchor="ctr"/>
          <a:lstStyle/>
          <a:p>
            <a:pPr marL="0" indent="0">
              <a:buNone/>
            </a:pPr>
            <a:r>
              <a:rPr lang="en-US" sz="1300" b="1" dirty="0">
                <a:solidFill>
                  <a:srgbClr val="FFFFFF"/>
                </a:solidFill>
                <a:latin typeface="Segoe UI" pitchFamily="34" charset="0"/>
                <a:ea typeface="Segoe UI" pitchFamily="34" charset="-122"/>
                <a:cs typeface="Segoe UI" pitchFamily="34" charset="-120"/>
              </a:rPr>
              <a:t>Phase 1 — Operational Pilot Deployment</a:t>
            </a:r>
            <a:endParaRPr lang="en-US" sz="1300" dirty="0"/>
          </a:p>
        </p:txBody>
      </p:sp>
      <p:sp>
        <p:nvSpPr>
          <p:cNvPr id="12" name="Text 10"/>
          <p:cNvSpPr/>
          <p:nvPr/>
        </p:nvSpPr>
        <p:spPr>
          <a:xfrm>
            <a:off x="4887468" y="2194560"/>
            <a:ext cx="3566160" cy="320040"/>
          </a:xfrm>
          <a:prstGeom prst="rect">
            <a:avLst/>
          </a:prstGeom>
          <a:noFill/>
          <a:ln/>
        </p:spPr>
        <p:txBody>
          <a:bodyPr wrap="square" lIns="0" tIns="0" rIns="0" bIns="0" rtlCol="0" anchor="ctr"/>
          <a:lstStyle/>
          <a:p>
            <a:pPr marL="0" indent="0">
              <a:buNone/>
            </a:pPr>
            <a:r>
              <a:rPr lang="en-US" sz="1200" b="1" dirty="0">
                <a:solidFill>
                  <a:srgbClr val="0B3D91"/>
                </a:solidFill>
                <a:latin typeface="Segoe UI" pitchFamily="34" charset="0"/>
                <a:ea typeface="Segoe UI" pitchFamily="34" charset="-122"/>
                <a:cs typeface="Segoe UI" pitchFamily="34" charset="-120"/>
              </a:rPr>
              <a:t>30–60 days</a:t>
            </a:r>
            <a:endParaRPr lang="en-US" sz="1200" dirty="0"/>
          </a:p>
        </p:txBody>
      </p:sp>
      <p:sp>
        <p:nvSpPr>
          <p:cNvPr id="13" name="Text 11"/>
          <p:cNvSpPr/>
          <p:nvPr/>
        </p:nvSpPr>
        <p:spPr>
          <a:xfrm>
            <a:off x="4887468" y="2560320"/>
            <a:ext cx="3566160" cy="1920240"/>
          </a:xfrm>
          <a:prstGeom prst="rect">
            <a:avLst/>
          </a:prstGeom>
          <a:noFill/>
          <a:ln/>
        </p:spPr>
        <p:txBody>
          <a:bodyPr wrap="square" rtlCol="0" anchor="t"/>
          <a:lstStyle/>
          <a:p>
            <a:pPr marL="342900" indent="-342900">
              <a:spcAft>
                <a:spcPts val="800"/>
              </a:spcAft>
              <a:buSzPct val="100000"/>
              <a:buChar char="▪"/>
            </a:pPr>
            <a:r>
              <a:rPr lang="en-US" sz="1200" dirty="0">
                <a:solidFill>
                  <a:srgbClr val="1F2933"/>
                </a:solidFill>
                <a:latin typeface="Segoe UI" pitchFamily="34" charset="0"/>
                <a:ea typeface="Segoe UI" pitchFamily="34" charset="-122"/>
                <a:cs typeface="Segoe UI" pitchFamily="34" charset="-120"/>
              </a:rPr>
              <a:t>Live wildfire or controlled-burn deployment</a:t>
            </a:r>
            <a:endParaRPr lang="en-US" sz="1200" dirty="0"/>
          </a:p>
          <a:p>
            <a:pPr marL="342900" indent="-342900">
              <a:spcAft>
                <a:spcPts val="800"/>
              </a:spcAft>
              <a:buSzPct val="100000"/>
              <a:buChar char="▪"/>
            </a:pPr>
            <a:r>
              <a:rPr lang="en-US" sz="1200" dirty="0">
                <a:solidFill>
                  <a:srgbClr val="1F2933"/>
                </a:solidFill>
                <a:latin typeface="Segoe UI" pitchFamily="34" charset="0"/>
                <a:ea typeface="Segoe UI" pitchFamily="34" charset="-122"/>
                <a:cs typeface="Segoe UI" pitchFamily="34" charset="-120"/>
              </a:rPr>
              <a:t>Environmental monitoring</a:t>
            </a:r>
            <a:endParaRPr lang="en-US" sz="1200" dirty="0"/>
          </a:p>
          <a:p>
            <a:pPr marL="342900" indent="-342900">
              <a:spcAft>
                <a:spcPts val="800"/>
              </a:spcAft>
              <a:buSzPct val="100000"/>
              <a:buChar char="▪"/>
            </a:pPr>
            <a:r>
              <a:rPr lang="en-US" sz="1200" dirty="0">
                <a:solidFill>
                  <a:srgbClr val="1F2933"/>
                </a:solidFill>
                <a:latin typeface="Segoe UI" pitchFamily="34" charset="0"/>
                <a:ea typeface="Segoe UI" pitchFamily="34" charset="-122"/>
                <a:cs typeface="Segoe UI" pitchFamily="34" charset="-120"/>
              </a:rPr>
              <a:t>Operational data collection</a:t>
            </a:r>
            <a:endParaRPr lang="en-US" sz="1200" dirty="0"/>
          </a:p>
          <a:p>
            <a:pPr marL="342900" indent="-342900">
              <a:spcAft>
                <a:spcPts val="800"/>
              </a:spcAft>
              <a:buSzPct val="100000"/>
              <a:buChar char="▪"/>
            </a:pPr>
            <a:r>
              <a:rPr lang="en-US" sz="1200" dirty="0">
                <a:solidFill>
                  <a:srgbClr val="1F2933"/>
                </a:solidFill>
                <a:latin typeface="Segoe UI" pitchFamily="34" charset="0"/>
                <a:ea typeface="Segoe UI" pitchFamily="34" charset="-122"/>
                <a:cs typeface="Segoe UI" pitchFamily="34" charset="-120"/>
              </a:rPr>
              <a:t>Performance reporting</a:t>
            </a:r>
            <a:endParaRPr lang="en-US" sz="1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Pilot Deliverables</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dirty="0">
                <a:solidFill>
                  <a:srgbClr val="5B6B7C"/>
                </a:solidFill>
                <a:latin typeface="Segoe UI" pitchFamily="34" charset="0"/>
                <a:ea typeface="Segoe UI" pitchFamily="34" charset="-122"/>
                <a:cs typeface="Segoe UI" pitchFamily="34" charset="-120"/>
              </a:rPr>
              <a:t>What your agency receives at the end of the pilot</a:t>
            </a:r>
            <a:endParaRPr lang="en-US" sz="1250" dirty="0"/>
          </a:p>
        </p:txBody>
      </p:sp>
      <p:sp>
        <p:nvSpPr>
          <p:cNvPr id="4" name="Card panel 1">
            <a:extLst>
              <a:ext uri="{C183D7F6-B498-43B3-948B-1728B52AA6E4}">
                <adec:decorative xmlns:adec="http://schemas.microsoft.com/office/drawing/2017/decorative" val="1"/>
              </a:ext>
            </a:extLst>
          </p:cNvPr>
          <p:cNvSpPr/>
          <p:nvPr/>
        </p:nvSpPr>
        <p:spPr>
          <a:xfrm>
            <a:off x="50292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2560320" cy="54864"/>
          </a:xfrm>
          <a:prstGeom prst="rect">
            <a:avLst/>
          </a:prstGeom>
          <a:solidFill>
            <a:srgbClr val="0E9AA7"/>
          </a:solidFill>
          <a:ln/>
        </p:spPr>
        <p:txBody>
          <a:bodyPr/>
          <a:lstStyle/>
          <a:p>
            <a:endParaRPr lang="en-CA"/>
          </a:p>
        </p:txBody>
      </p:sp>
      <p:sp>
        <p:nvSpPr>
          <p:cNvPr id="6" name="Text 4"/>
          <p:cNvSpPr/>
          <p:nvPr/>
        </p:nvSpPr>
        <p:spPr>
          <a:xfrm>
            <a:off x="70408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Operational performance report</a:t>
            </a:r>
            <a:endParaRPr lang="en-US" sz="1350" dirty="0"/>
          </a:p>
        </p:txBody>
      </p:sp>
      <p:sp>
        <p:nvSpPr>
          <p:cNvPr id="7" name="Text 5"/>
          <p:cNvSpPr/>
          <p:nvPr/>
        </p:nvSpPr>
        <p:spPr>
          <a:xfrm>
            <a:off x="70408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Suppression outcomes and deployment metrics</a:t>
            </a:r>
            <a:endParaRPr lang="en-US" sz="1150" dirty="0"/>
          </a:p>
        </p:txBody>
      </p:sp>
      <p:sp>
        <p:nvSpPr>
          <p:cNvPr id="8" name="Card panel 2">
            <a:extLst>
              <a:ext uri="{C183D7F6-B498-43B3-948B-1728B52AA6E4}">
                <adec:decorative xmlns:adec="http://schemas.microsoft.com/office/drawing/2017/decorative" val="1"/>
              </a:ext>
            </a:extLst>
          </p:cNvPr>
          <p:cNvSpPr/>
          <p:nvPr/>
        </p:nvSpPr>
        <p:spPr>
          <a:xfrm>
            <a:off x="329184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3291840" y="1508760"/>
            <a:ext cx="2560320" cy="54864"/>
          </a:xfrm>
          <a:prstGeom prst="rect">
            <a:avLst/>
          </a:prstGeom>
          <a:solidFill>
            <a:srgbClr val="0E9AA7"/>
          </a:solidFill>
          <a:ln/>
        </p:spPr>
        <p:txBody>
          <a:bodyPr/>
          <a:lstStyle/>
          <a:p>
            <a:endParaRPr lang="en-CA"/>
          </a:p>
        </p:txBody>
      </p:sp>
      <p:sp>
        <p:nvSpPr>
          <p:cNvPr id="10" name="Text 8"/>
          <p:cNvSpPr/>
          <p:nvPr/>
        </p:nvSpPr>
        <p:spPr>
          <a:xfrm>
            <a:off x="349300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Environmental compliance report</a:t>
            </a:r>
            <a:endParaRPr lang="en-US" sz="1350" dirty="0"/>
          </a:p>
        </p:txBody>
      </p:sp>
      <p:sp>
        <p:nvSpPr>
          <p:cNvPr id="11" name="Text 9"/>
          <p:cNvSpPr/>
          <p:nvPr/>
        </p:nvSpPr>
        <p:spPr>
          <a:xfrm>
            <a:off x="349300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Monitoring results against EU requirements</a:t>
            </a:r>
            <a:endParaRPr lang="en-US" sz="1150" dirty="0"/>
          </a:p>
        </p:txBody>
      </p:sp>
      <p:sp>
        <p:nvSpPr>
          <p:cNvPr id="12" name="Card panel 3">
            <a:extLst>
              <a:ext uri="{C183D7F6-B498-43B3-948B-1728B52AA6E4}">
                <adec:decorative xmlns:adec="http://schemas.microsoft.com/office/drawing/2017/decorative" val="1"/>
              </a:ext>
            </a:extLst>
          </p:cNvPr>
          <p:cNvSpPr/>
          <p:nvPr/>
        </p:nvSpPr>
        <p:spPr>
          <a:xfrm>
            <a:off x="608076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6080760" y="1508760"/>
            <a:ext cx="2560320" cy="54864"/>
          </a:xfrm>
          <a:prstGeom prst="rect">
            <a:avLst/>
          </a:prstGeom>
          <a:solidFill>
            <a:srgbClr val="0E9AA7"/>
          </a:solidFill>
          <a:ln/>
        </p:spPr>
        <p:txBody>
          <a:bodyPr/>
          <a:lstStyle/>
          <a:p>
            <a:endParaRPr lang="en-CA"/>
          </a:p>
        </p:txBody>
      </p:sp>
      <p:sp>
        <p:nvSpPr>
          <p:cNvPr id="14" name="Text 12"/>
          <p:cNvSpPr/>
          <p:nvPr/>
        </p:nvSpPr>
        <p:spPr>
          <a:xfrm>
            <a:off x="628192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Cost-efficiency analysis</a:t>
            </a:r>
            <a:endParaRPr lang="en-US" sz="1350" dirty="0"/>
          </a:p>
        </p:txBody>
      </p:sp>
      <p:sp>
        <p:nvSpPr>
          <p:cNvPr id="15" name="Text 13"/>
          <p:cNvSpPr/>
          <p:nvPr/>
        </p:nvSpPr>
        <p:spPr>
          <a:xfrm>
            <a:off x="628192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Cost per drop and per hectare protected</a:t>
            </a:r>
            <a:endParaRPr lang="en-US" sz="1150" dirty="0"/>
          </a:p>
        </p:txBody>
      </p:sp>
      <p:sp>
        <p:nvSpPr>
          <p:cNvPr id="16" name="Card panel 4">
            <a:extLst>
              <a:ext uri="{C183D7F6-B498-43B3-948B-1728B52AA6E4}">
                <adec:decorative xmlns:adec="http://schemas.microsoft.com/office/drawing/2017/decorative" val="1"/>
              </a:ext>
            </a:extLst>
          </p:cNvPr>
          <p:cNvSpPr/>
          <p:nvPr/>
        </p:nvSpPr>
        <p:spPr>
          <a:xfrm>
            <a:off x="50292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502920" y="3177540"/>
            <a:ext cx="2560320" cy="54864"/>
          </a:xfrm>
          <a:prstGeom prst="rect">
            <a:avLst/>
          </a:prstGeom>
          <a:solidFill>
            <a:srgbClr val="0E9AA7"/>
          </a:solidFill>
          <a:ln/>
        </p:spPr>
        <p:txBody>
          <a:bodyPr/>
          <a:lstStyle/>
          <a:p>
            <a:endParaRPr lang="en-CA"/>
          </a:p>
        </p:txBody>
      </p:sp>
      <p:sp>
        <p:nvSpPr>
          <p:cNvPr id="18" name="Text 16"/>
          <p:cNvSpPr/>
          <p:nvPr/>
        </p:nvSpPr>
        <p:spPr>
          <a:xfrm>
            <a:off x="704088" y="337870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Procurement pathway recommendations</a:t>
            </a:r>
            <a:endParaRPr lang="en-US" sz="1350" dirty="0"/>
          </a:p>
        </p:txBody>
      </p:sp>
      <p:sp>
        <p:nvSpPr>
          <p:cNvPr id="19" name="Text 17"/>
          <p:cNvSpPr/>
          <p:nvPr/>
        </p:nvSpPr>
        <p:spPr>
          <a:xfrm>
            <a:off x="70408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Options for scaling beyond the pilot</a:t>
            </a:r>
            <a:endParaRPr lang="en-US" sz="1150" dirty="0"/>
          </a:p>
        </p:txBody>
      </p:sp>
      <p:sp>
        <p:nvSpPr>
          <p:cNvPr id="20" name="Card panel 5">
            <a:extLst>
              <a:ext uri="{C183D7F6-B498-43B3-948B-1728B52AA6E4}">
                <adec:decorative xmlns:adec="http://schemas.microsoft.com/office/drawing/2017/decorative" val="1"/>
              </a:ext>
            </a:extLst>
          </p:cNvPr>
          <p:cNvSpPr/>
          <p:nvPr/>
        </p:nvSpPr>
        <p:spPr>
          <a:xfrm>
            <a:off x="329184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1" name="Card accent 5">
            <a:extLst>
              <a:ext uri="{C183D7F6-B498-43B3-948B-1728B52AA6E4}">
                <adec:decorative xmlns:adec="http://schemas.microsoft.com/office/drawing/2017/decorative" val="1"/>
              </a:ext>
            </a:extLst>
          </p:cNvPr>
          <p:cNvSpPr/>
          <p:nvPr/>
        </p:nvSpPr>
        <p:spPr>
          <a:xfrm>
            <a:off x="3291840" y="3177540"/>
            <a:ext cx="2560320" cy="54864"/>
          </a:xfrm>
          <a:prstGeom prst="rect">
            <a:avLst/>
          </a:prstGeom>
          <a:solidFill>
            <a:srgbClr val="0E9AA7"/>
          </a:solidFill>
          <a:ln/>
        </p:spPr>
        <p:txBody>
          <a:bodyPr/>
          <a:lstStyle/>
          <a:p>
            <a:endParaRPr lang="en-CA"/>
          </a:p>
        </p:txBody>
      </p:sp>
      <p:sp>
        <p:nvSpPr>
          <p:cNvPr id="22" name="Text 20"/>
          <p:cNvSpPr/>
          <p:nvPr/>
        </p:nvSpPr>
        <p:spPr>
          <a:xfrm>
            <a:off x="3493008" y="337870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EU Civil Protection Mechanism roadmap</a:t>
            </a:r>
            <a:endParaRPr lang="en-US" sz="1350" dirty="0"/>
          </a:p>
        </p:txBody>
      </p:sp>
      <p:sp>
        <p:nvSpPr>
          <p:cNvPr id="23" name="Text 21"/>
          <p:cNvSpPr/>
          <p:nvPr/>
        </p:nvSpPr>
        <p:spPr>
          <a:xfrm>
            <a:off x="349300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Integration steps for cross-border response</a:t>
            </a:r>
            <a:endParaRPr lang="en-US" sz="11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dirty="0">
                <a:solidFill>
                  <a:srgbClr val="0B3D91"/>
                </a:solidFill>
                <a:latin typeface="Segoe UI" pitchFamily="34" charset="0"/>
                <a:ea typeface="Segoe UI" pitchFamily="34" charset="-122"/>
                <a:cs typeface="Segoe UI" pitchFamily="34" charset="-120"/>
              </a:rPr>
              <a:t>Procurement &amp; Partnership Pathways</a:t>
            </a:r>
            <a:endParaRPr lang="en-US" sz="2600" dirty="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dirty="0">
                <a:solidFill>
                  <a:srgbClr val="5B6B7C"/>
                </a:solidFill>
                <a:latin typeface="Segoe UI" pitchFamily="34" charset="0"/>
                <a:ea typeface="Segoe UI" pitchFamily="34" charset="-122"/>
                <a:cs typeface="Segoe UI" pitchFamily="34" charset="-120"/>
              </a:rPr>
              <a:t>Multiple routes to adoption, from national agencies to EU-level programmes</a:t>
            </a:r>
            <a:endParaRPr lang="en-US" sz="1250" dirty="0"/>
          </a:p>
        </p:txBody>
      </p:sp>
      <p:sp>
        <p:nvSpPr>
          <p:cNvPr id="4" name="Card panel 1">
            <a:extLst>
              <a:ext uri="{C183D7F6-B498-43B3-948B-1728B52AA6E4}">
                <adec:decorative xmlns:adec="http://schemas.microsoft.com/office/drawing/2017/decorative" val="1"/>
              </a:ext>
            </a:extLst>
          </p:cNvPr>
          <p:cNvSpPr/>
          <p:nvPr/>
        </p:nvSpPr>
        <p:spPr>
          <a:xfrm>
            <a:off x="50292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2560320" cy="54864"/>
          </a:xfrm>
          <a:prstGeom prst="rect">
            <a:avLst/>
          </a:prstGeom>
          <a:solidFill>
            <a:srgbClr val="0E9AA7"/>
          </a:solidFill>
          <a:ln/>
        </p:spPr>
        <p:txBody>
          <a:bodyPr/>
          <a:lstStyle/>
          <a:p>
            <a:endParaRPr lang="en-CA"/>
          </a:p>
        </p:txBody>
      </p:sp>
      <p:sp>
        <p:nvSpPr>
          <p:cNvPr id="6" name="Text 4"/>
          <p:cNvSpPr/>
          <p:nvPr/>
        </p:nvSpPr>
        <p:spPr>
          <a:xfrm>
            <a:off x="70408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National agency adoption</a:t>
            </a:r>
            <a:endParaRPr lang="en-US" sz="1350" dirty="0"/>
          </a:p>
        </p:txBody>
      </p:sp>
      <p:sp>
        <p:nvSpPr>
          <p:cNvPr id="7" name="Text 5"/>
          <p:cNvSpPr/>
          <p:nvPr/>
        </p:nvSpPr>
        <p:spPr>
          <a:xfrm>
            <a:off x="70408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Direct procurement by national fire services</a:t>
            </a:r>
            <a:endParaRPr lang="en-US" sz="1150" dirty="0"/>
          </a:p>
        </p:txBody>
      </p:sp>
      <p:sp>
        <p:nvSpPr>
          <p:cNvPr id="8" name="Card panel 2">
            <a:extLst>
              <a:ext uri="{C183D7F6-B498-43B3-948B-1728B52AA6E4}">
                <adec:decorative xmlns:adec="http://schemas.microsoft.com/office/drawing/2017/decorative" val="1"/>
              </a:ext>
            </a:extLst>
          </p:cNvPr>
          <p:cNvSpPr/>
          <p:nvPr/>
        </p:nvSpPr>
        <p:spPr>
          <a:xfrm>
            <a:off x="329184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3291840" y="1508760"/>
            <a:ext cx="2560320" cy="54864"/>
          </a:xfrm>
          <a:prstGeom prst="rect">
            <a:avLst/>
          </a:prstGeom>
          <a:solidFill>
            <a:srgbClr val="0E9AA7"/>
          </a:solidFill>
          <a:ln/>
        </p:spPr>
        <p:txBody>
          <a:bodyPr/>
          <a:lstStyle/>
          <a:p>
            <a:endParaRPr lang="en-CA"/>
          </a:p>
        </p:txBody>
      </p:sp>
      <p:sp>
        <p:nvSpPr>
          <p:cNvPr id="10" name="Text 8"/>
          <p:cNvSpPr/>
          <p:nvPr/>
        </p:nvSpPr>
        <p:spPr>
          <a:xfrm>
            <a:off x="349300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Regional resilience programmes</a:t>
            </a:r>
            <a:endParaRPr lang="en-US" sz="1350" dirty="0"/>
          </a:p>
        </p:txBody>
      </p:sp>
      <p:sp>
        <p:nvSpPr>
          <p:cNvPr id="11" name="Text 9"/>
          <p:cNvSpPr/>
          <p:nvPr/>
        </p:nvSpPr>
        <p:spPr>
          <a:xfrm>
            <a:off x="349300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Regional wildfire preparedness funding</a:t>
            </a:r>
            <a:endParaRPr lang="en-US" sz="1150" dirty="0"/>
          </a:p>
        </p:txBody>
      </p:sp>
      <p:sp>
        <p:nvSpPr>
          <p:cNvPr id="12" name="Card panel 3">
            <a:extLst>
              <a:ext uri="{C183D7F6-B498-43B3-948B-1728B52AA6E4}">
                <adec:decorative xmlns:adec="http://schemas.microsoft.com/office/drawing/2017/decorative" val="1"/>
              </a:ext>
            </a:extLst>
          </p:cNvPr>
          <p:cNvSpPr/>
          <p:nvPr/>
        </p:nvSpPr>
        <p:spPr>
          <a:xfrm>
            <a:off x="608076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6080760" y="1508760"/>
            <a:ext cx="2560320" cy="54864"/>
          </a:xfrm>
          <a:prstGeom prst="rect">
            <a:avLst/>
          </a:prstGeom>
          <a:solidFill>
            <a:srgbClr val="0E9AA7"/>
          </a:solidFill>
          <a:ln/>
        </p:spPr>
        <p:txBody>
          <a:bodyPr/>
          <a:lstStyle/>
          <a:p>
            <a:endParaRPr lang="en-CA"/>
          </a:p>
        </p:txBody>
      </p:sp>
      <p:sp>
        <p:nvSpPr>
          <p:cNvPr id="14" name="Text 12"/>
          <p:cNvSpPr/>
          <p:nvPr/>
        </p:nvSpPr>
        <p:spPr>
          <a:xfrm>
            <a:off x="6281928" y="170992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EU Civil Protection Mechanism</a:t>
            </a:r>
            <a:endParaRPr lang="en-US" sz="1350" dirty="0"/>
          </a:p>
        </p:txBody>
      </p:sp>
      <p:sp>
        <p:nvSpPr>
          <p:cNvPr id="15" name="Text 13"/>
          <p:cNvSpPr/>
          <p:nvPr/>
        </p:nvSpPr>
        <p:spPr>
          <a:xfrm>
            <a:off x="628192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Shared capacity for cross-border deployment</a:t>
            </a:r>
            <a:endParaRPr lang="en-US" sz="1150" dirty="0"/>
          </a:p>
        </p:txBody>
      </p:sp>
      <p:sp>
        <p:nvSpPr>
          <p:cNvPr id="16" name="Card panel 4">
            <a:extLst>
              <a:ext uri="{C183D7F6-B498-43B3-948B-1728B52AA6E4}">
                <adec:decorative xmlns:adec="http://schemas.microsoft.com/office/drawing/2017/decorative" val="1"/>
              </a:ext>
            </a:extLst>
          </p:cNvPr>
          <p:cNvSpPr/>
          <p:nvPr/>
        </p:nvSpPr>
        <p:spPr>
          <a:xfrm>
            <a:off x="50292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502920" y="3177540"/>
            <a:ext cx="2560320" cy="54864"/>
          </a:xfrm>
          <a:prstGeom prst="rect">
            <a:avLst/>
          </a:prstGeom>
          <a:solidFill>
            <a:srgbClr val="0E9AA7"/>
          </a:solidFill>
          <a:ln/>
        </p:spPr>
        <p:txBody>
          <a:bodyPr/>
          <a:lstStyle/>
          <a:p>
            <a:endParaRPr lang="en-CA"/>
          </a:p>
        </p:txBody>
      </p:sp>
      <p:sp>
        <p:nvSpPr>
          <p:cNvPr id="18" name="Text 16"/>
          <p:cNvSpPr/>
          <p:nvPr/>
        </p:nvSpPr>
        <p:spPr>
          <a:xfrm>
            <a:off x="704088" y="337870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Cross-border interoperability</a:t>
            </a:r>
            <a:endParaRPr lang="en-US" sz="1350" dirty="0"/>
          </a:p>
        </p:txBody>
      </p:sp>
      <p:sp>
        <p:nvSpPr>
          <p:cNvPr id="19" name="Text 17"/>
          <p:cNvSpPr/>
          <p:nvPr/>
        </p:nvSpPr>
        <p:spPr>
          <a:xfrm>
            <a:off x="70408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Common procedures across neighbouring states</a:t>
            </a:r>
            <a:endParaRPr lang="en-US" sz="1150" dirty="0"/>
          </a:p>
        </p:txBody>
      </p:sp>
      <p:sp>
        <p:nvSpPr>
          <p:cNvPr id="20" name="Card panel 5">
            <a:extLst>
              <a:ext uri="{C183D7F6-B498-43B3-948B-1728B52AA6E4}">
                <adec:decorative xmlns:adec="http://schemas.microsoft.com/office/drawing/2017/decorative" val="1"/>
              </a:ext>
            </a:extLst>
          </p:cNvPr>
          <p:cNvSpPr/>
          <p:nvPr/>
        </p:nvSpPr>
        <p:spPr>
          <a:xfrm>
            <a:off x="329184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1" name="Card accent 5">
            <a:extLst>
              <a:ext uri="{C183D7F6-B498-43B3-948B-1728B52AA6E4}">
                <adec:decorative xmlns:adec="http://schemas.microsoft.com/office/drawing/2017/decorative" val="1"/>
              </a:ext>
            </a:extLst>
          </p:cNvPr>
          <p:cNvSpPr/>
          <p:nvPr/>
        </p:nvSpPr>
        <p:spPr>
          <a:xfrm>
            <a:off x="3291840" y="3177540"/>
            <a:ext cx="2560320" cy="54864"/>
          </a:xfrm>
          <a:prstGeom prst="rect">
            <a:avLst/>
          </a:prstGeom>
          <a:solidFill>
            <a:srgbClr val="0E9AA7"/>
          </a:solidFill>
          <a:ln/>
        </p:spPr>
        <p:txBody>
          <a:bodyPr/>
          <a:lstStyle/>
          <a:p>
            <a:endParaRPr lang="en-CA"/>
          </a:p>
        </p:txBody>
      </p:sp>
      <p:sp>
        <p:nvSpPr>
          <p:cNvPr id="22" name="Text 20"/>
          <p:cNvSpPr/>
          <p:nvPr/>
        </p:nvSpPr>
        <p:spPr>
          <a:xfrm>
            <a:off x="3493008" y="3378708"/>
            <a:ext cx="2157984" cy="457200"/>
          </a:xfrm>
          <a:prstGeom prst="rect">
            <a:avLst/>
          </a:prstGeom>
          <a:noFill/>
          <a:ln/>
        </p:spPr>
        <p:txBody>
          <a:bodyPr wrap="square" lIns="0" tIns="0" rIns="0" bIns="0" rtlCol="0" anchor="ctr"/>
          <a:lstStyle/>
          <a:p>
            <a:pPr marL="0" indent="0">
              <a:buNone/>
            </a:pPr>
            <a:r>
              <a:rPr lang="en-US" sz="1350" b="1" dirty="0">
                <a:solidFill>
                  <a:srgbClr val="0B3D91"/>
                </a:solidFill>
                <a:latin typeface="Segoe UI" pitchFamily="34" charset="0"/>
                <a:ea typeface="Segoe UI" pitchFamily="34" charset="-122"/>
                <a:cs typeface="Segoe UI" pitchFamily="34" charset="-120"/>
              </a:rPr>
              <a:t>Training &amp; certification</a:t>
            </a:r>
            <a:endParaRPr lang="en-US" sz="1350" dirty="0"/>
          </a:p>
        </p:txBody>
      </p:sp>
      <p:sp>
        <p:nvSpPr>
          <p:cNvPr id="23" name="Text 21"/>
          <p:cNvSpPr/>
          <p:nvPr/>
        </p:nvSpPr>
        <p:spPr>
          <a:xfrm>
            <a:off x="349300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dirty="0">
                <a:solidFill>
                  <a:srgbClr val="1F2933"/>
                </a:solidFill>
                <a:latin typeface="Segoe UI" pitchFamily="34" charset="0"/>
                <a:ea typeface="Segoe UI" pitchFamily="34" charset="-122"/>
                <a:cs typeface="Segoe UI" pitchFamily="34" charset="-120"/>
              </a:rPr>
              <a:t>Operator programmes and certification support</a:t>
            </a:r>
            <a:endParaRPr lang="en-US" sz="11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2"/>
          <p:cNvSpPr>
            <a:spLocks noGrp="1"/>
          </p:cNvSpPr>
          <p:nvPr>
            <p:ph type="title" idx="102" hasCustomPrompt="1"/>
          </p:nvPr>
        </p:nvSpPr>
        <p:spPr>
          <a:xfrm>
            <a:off x="777240" y="1737360"/>
            <a:ext cx="7589520" cy="914400"/>
          </a:xfrm>
          <a:prstGeom prst="rect">
            <a:avLst/>
          </a:prstGeom>
          <a:noFill/>
          <a:ln/>
        </p:spPr>
        <p:txBody>
          <a:bodyPr wrap="square" lIns="0" tIns="0" rIns="0" bIns="0" rtlCol="0"/>
          <a:lstStyle/>
          <a:p>
            <a:pPr marL="0" indent="0" algn="l">
              <a:buNone/>
            </a:pPr>
            <a:r>
              <a:rPr lang="en-US" sz="3200" b="1" dirty="0">
                <a:solidFill>
                  <a:srgbClr val="0B3D91"/>
                </a:solidFill>
                <a:latin typeface="Segoe UI" pitchFamily="34" charset="0"/>
                <a:ea typeface="Segoe UI" pitchFamily="34" charset="-122"/>
                <a:cs typeface="Segoe UI" pitchFamily="34" charset="-120"/>
              </a:rPr>
              <a:t>Closing Call to Action</a:t>
            </a:r>
            <a:endParaRPr lang="en-US" sz="3200" dirty="0"/>
          </a:p>
        </p:txBody>
      </p:sp>
      <p:sp>
        <p:nvSpPr>
          <p:cNvPr id="3" name="Quote rule 1">
            <a:extLst>
              <a:ext uri="{C183D7F6-B498-43B3-948B-1728B52AA6E4}">
                <adec:decorative xmlns:adec="http://schemas.microsoft.com/office/drawing/2017/decorative" val="1"/>
              </a:ext>
            </a:extLst>
          </p:cNvPr>
          <p:cNvSpPr/>
          <p:nvPr/>
        </p:nvSpPr>
        <p:spPr>
          <a:xfrm>
            <a:off x="777240" y="2788920"/>
            <a:ext cx="45720" cy="438912"/>
          </a:xfrm>
          <a:prstGeom prst="rect">
            <a:avLst/>
          </a:prstGeom>
          <a:solidFill>
            <a:srgbClr val="0E9AA7"/>
          </a:solidFill>
          <a:ln/>
        </p:spPr>
        <p:txBody>
          <a:bodyPr/>
          <a:lstStyle/>
          <a:p>
            <a:endParaRPr lang="en-CA"/>
          </a:p>
        </p:txBody>
      </p:sp>
      <p:sp>
        <p:nvSpPr>
          <p:cNvPr id="4" name="Text 2"/>
          <p:cNvSpPr/>
          <p:nvPr/>
        </p:nvSpPr>
        <p:spPr>
          <a:xfrm>
            <a:off x="1005840" y="2788920"/>
            <a:ext cx="7406640" cy="438912"/>
          </a:xfrm>
          <a:prstGeom prst="rect">
            <a:avLst/>
          </a:prstGeom>
          <a:noFill/>
          <a:ln/>
        </p:spPr>
        <p:txBody>
          <a:bodyPr wrap="square" lIns="0" tIns="0" rIns="0" bIns="0" rtlCol="0" anchor="ctr"/>
          <a:lstStyle/>
          <a:p>
            <a:pPr marL="0" indent="0">
              <a:buNone/>
            </a:pPr>
            <a:r>
              <a:rPr lang="en-US" sz="1400" dirty="0">
                <a:solidFill>
                  <a:srgbClr val="1F2933"/>
                </a:solidFill>
                <a:latin typeface="Segoe UI" pitchFamily="34" charset="0"/>
                <a:ea typeface="Segoe UI" pitchFamily="34" charset="-122"/>
                <a:cs typeface="Segoe UI" pitchFamily="34" charset="-120"/>
              </a:rPr>
              <a:t>“We invite your agency to participate in a structured pilot deployment.”</a:t>
            </a:r>
            <a:endParaRPr lang="en-US" sz="1400" dirty="0"/>
          </a:p>
        </p:txBody>
      </p:sp>
      <p:sp>
        <p:nvSpPr>
          <p:cNvPr id="5" name="Quote rule 2">
            <a:extLst>
              <a:ext uri="{C183D7F6-B498-43B3-948B-1728B52AA6E4}">
                <adec:decorative xmlns:adec="http://schemas.microsoft.com/office/drawing/2017/decorative" val="1"/>
              </a:ext>
            </a:extLst>
          </p:cNvPr>
          <p:cNvSpPr/>
          <p:nvPr/>
        </p:nvSpPr>
        <p:spPr>
          <a:xfrm>
            <a:off x="777240" y="3355848"/>
            <a:ext cx="45720" cy="438912"/>
          </a:xfrm>
          <a:prstGeom prst="rect">
            <a:avLst/>
          </a:prstGeom>
          <a:solidFill>
            <a:srgbClr val="0E9AA7"/>
          </a:solidFill>
          <a:ln/>
        </p:spPr>
        <p:txBody>
          <a:bodyPr/>
          <a:lstStyle/>
          <a:p>
            <a:endParaRPr lang="en-CA"/>
          </a:p>
        </p:txBody>
      </p:sp>
      <p:sp>
        <p:nvSpPr>
          <p:cNvPr id="6" name="Text 4"/>
          <p:cNvSpPr/>
          <p:nvPr/>
        </p:nvSpPr>
        <p:spPr>
          <a:xfrm>
            <a:off x="1005840" y="3355848"/>
            <a:ext cx="7406640" cy="438912"/>
          </a:xfrm>
          <a:prstGeom prst="rect">
            <a:avLst/>
          </a:prstGeom>
          <a:noFill/>
          <a:ln/>
        </p:spPr>
        <p:txBody>
          <a:bodyPr wrap="square" lIns="0" tIns="0" rIns="0" bIns="0" rtlCol="0" anchor="ctr"/>
          <a:lstStyle/>
          <a:p>
            <a:pPr marL="0" indent="0">
              <a:buNone/>
            </a:pPr>
            <a:r>
              <a:rPr lang="en-US" sz="1400" dirty="0">
                <a:solidFill>
                  <a:srgbClr val="1F2933"/>
                </a:solidFill>
                <a:latin typeface="Segoe UI" pitchFamily="34" charset="0"/>
                <a:ea typeface="Segoe UI" pitchFamily="34" charset="-122"/>
                <a:cs typeface="Segoe UI" pitchFamily="34" charset="-120"/>
              </a:rPr>
              <a:t>“Mobilization requires 60–90 days; operational evaluation requires 30–60 days.”</a:t>
            </a:r>
            <a:endParaRPr lang="en-US" sz="1400" dirty="0"/>
          </a:p>
        </p:txBody>
      </p:sp>
      <p:sp>
        <p:nvSpPr>
          <p:cNvPr id="7" name="Quote rule 3">
            <a:extLst>
              <a:ext uri="{C183D7F6-B498-43B3-948B-1728B52AA6E4}">
                <adec:decorative xmlns:adec="http://schemas.microsoft.com/office/drawing/2017/decorative" val="1"/>
              </a:ext>
            </a:extLst>
          </p:cNvPr>
          <p:cNvSpPr/>
          <p:nvPr/>
        </p:nvSpPr>
        <p:spPr>
          <a:xfrm>
            <a:off x="777240" y="3922776"/>
            <a:ext cx="45720" cy="438912"/>
          </a:xfrm>
          <a:prstGeom prst="rect">
            <a:avLst/>
          </a:prstGeom>
          <a:solidFill>
            <a:srgbClr val="0E9AA7"/>
          </a:solidFill>
          <a:ln/>
        </p:spPr>
        <p:txBody>
          <a:bodyPr/>
          <a:lstStyle/>
          <a:p>
            <a:endParaRPr lang="en-CA"/>
          </a:p>
        </p:txBody>
      </p:sp>
      <p:sp>
        <p:nvSpPr>
          <p:cNvPr id="8" name="Text 6"/>
          <p:cNvSpPr/>
          <p:nvPr/>
        </p:nvSpPr>
        <p:spPr>
          <a:xfrm>
            <a:off x="1005840" y="3922776"/>
            <a:ext cx="7406640" cy="438912"/>
          </a:xfrm>
          <a:prstGeom prst="rect">
            <a:avLst/>
          </a:prstGeom>
          <a:noFill/>
          <a:ln/>
        </p:spPr>
        <p:txBody>
          <a:bodyPr wrap="square" lIns="0" tIns="0" rIns="0" bIns="0" rtlCol="0" anchor="ctr"/>
          <a:lstStyle/>
          <a:p>
            <a:pPr marL="0" indent="0">
              <a:buNone/>
            </a:pPr>
            <a:r>
              <a:rPr lang="en-US" sz="1400" dirty="0">
                <a:solidFill>
                  <a:srgbClr val="1F2933"/>
                </a:solidFill>
                <a:latin typeface="Segoe UI" pitchFamily="34" charset="0"/>
                <a:ea typeface="Segoe UI" pitchFamily="34" charset="-122"/>
                <a:cs typeface="Segoe UI" pitchFamily="34" charset="-120"/>
              </a:rPr>
              <a:t>“We provide full training, environmental documentation, and operational support.”</a:t>
            </a:r>
            <a:endParaRPr lang="en-US" sz="1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4"/>
          <p:cNvSpPr>
            <a:spLocks noGrp="1"/>
          </p:cNvSpPr>
          <p:nvPr>
            <p:ph type="title" idx="104" hasCustomPrompt="1"/>
          </p:nvPr>
        </p:nvSpPr>
        <p:spPr>
          <a:xfrm>
            <a:off x="502920" y="384048"/>
            <a:ext cx="8138160" cy="566928"/>
          </a:xfrm>
          <a:prstGeom prst="rect">
            <a:avLst/>
          </a:prstGeom>
          <a:noFill/>
          <a:ln/>
        </p:spPr>
        <p:txBody>
          <a:bodyPr wrap="square" lIns="0" tIns="0" rIns="0" bIns="0" rtlCol="0" anchor="ctr"/>
          <a:lstStyle/>
          <a:p>
            <a:pPr marL="0" indent="0" algn="l">
              <a:buNone/>
            </a:pPr>
            <a:r>
              <a:rPr lang="en-US" sz="2600" b="1">
                <a:solidFill>
                  <a:srgbClr val="0B3D91"/>
                </a:solidFill>
                <a:latin typeface="Segoe UI" pitchFamily="34" charset="0"/>
                <a:ea typeface="Segoe UI" pitchFamily="34" charset="-122"/>
                <a:cs typeface="Segoe UI" pitchFamily="34" charset="-120"/>
              </a:rPr>
              <a:t>What We Need From You</a:t>
            </a:r>
            <a:endParaRPr lang="en-US" sz="2600"/>
          </a:p>
        </p:txBody>
      </p:sp>
      <p:sp>
        <p:nvSpPr>
          <p:cNvPr id="3" name="Text 1"/>
          <p:cNvSpPr/>
          <p:nvPr/>
        </p:nvSpPr>
        <p:spPr>
          <a:xfrm>
            <a:off x="502920" y="1115568"/>
            <a:ext cx="8138160" cy="292608"/>
          </a:xfrm>
          <a:prstGeom prst="rect">
            <a:avLst/>
          </a:prstGeom>
          <a:noFill/>
          <a:ln/>
        </p:spPr>
        <p:txBody>
          <a:bodyPr wrap="square" lIns="0" tIns="0" rIns="0" bIns="0" rtlCol="0" anchor="ctr"/>
          <a:lstStyle/>
          <a:p>
            <a:pPr marL="0" indent="0">
              <a:buNone/>
            </a:pPr>
            <a:r>
              <a:rPr lang="en-US" sz="1250" i="1">
                <a:solidFill>
                  <a:srgbClr val="5B6B7C"/>
                </a:solidFill>
                <a:latin typeface="Segoe UI" pitchFamily="34" charset="0"/>
                <a:ea typeface="Segoe UI" pitchFamily="34" charset="-122"/>
                <a:cs typeface="Segoe UI" pitchFamily="34" charset="-120"/>
              </a:rPr>
              <a:t>Three asks, what we bring to the table, and how to start</a:t>
            </a:r>
            <a:endParaRPr lang="en-US" sz="1250"/>
          </a:p>
        </p:txBody>
      </p:sp>
      <p:sp>
        <p:nvSpPr>
          <p:cNvPr id="4" name="Card panel 1">
            <a:extLst>
              <a:ext uri="{C183D7F6-B498-43B3-948B-1728B52AA6E4}">
                <adec:decorative xmlns:adec="http://schemas.microsoft.com/office/drawing/2017/decorative" val="1"/>
              </a:ext>
            </a:extLst>
          </p:cNvPr>
          <p:cNvSpPr/>
          <p:nvPr/>
        </p:nvSpPr>
        <p:spPr>
          <a:xfrm>
            <a:off x="50292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5" name="Card accent 1">
            <a:extLst>
              <a:ext uri="{C183D7F6-B498-43B3-948B-1728B52AA6E4}">
                <adec:decorative xmlns:adec="http://schemas.microsoft.com/office/drawing/2017/decorative" val="1"/>
              </a:ext>
            </a:extLst>
          </p:cNvPr>
          <p:cNvSpPr/>
          <p:nvPr/>
        </p:nvSpPr>
        <p:spPr>
          <a:xfrm>
            <a:off x="502920" y="1508760"/>
            <a:ext cx="2560320" cy="54864"/>
          </a:xfrm>
          <a:prstGeom prst="rect">
            <a:avLst/>
          </a:prstGeom>
          <a:solidFill>
            <a:srgbClr val="0E9AA7"/>
          </a:solidFill>
          <a:ln/>
        </p:spPr>
        <p:txBody>
          <a:bodyPr/>
          <a:lstStyle/>
          <a:p>
            <a:endParaRPr lang="en-CA"/>
          </a:p>
        </p:txBody>
      </p:sp>
      <p:sp>
        <p:nvSpPr>
          <p:cNvPr id="6" name="Text 4"/>
          <p:cNvSpPr/>
          <p:nvPr/>
        </p:nvSpPr>
        <p:spPr>
          <a:xfrm>
            <a:off x="70408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A REACH registration sponsor</a:t>
            </a:r>
            <a:endParaRPr lang="en-US" sz="1350"/>
          </a:p>
        </p:txBody>
      </p:sp>
      <p:sp>
        <p:nvSpPr>
          <p:cNvPr id="7" name="Text 5"/>
          <p:cNvSpPr/>
          <p:nvPr/>
        </p:nvSpPr>
        <p:spPr>
          <a:xfrm>
            <a:off x="70408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An EU entity to sponsor registration; CLP datasheet already underway</a:t>
            </a:r>
            <a:endParaRPr lang="en-US" sz="1150"/>
          </a:p>
        </p:txBody>
      </p:sp>
      <p:sp>
        <p:nvSpPr>
          <p:cNvPr id="8" name="Card panel 2">
            <a:extLst>
              <a:ext uri="{C183D7F6-B498-43B3-948B-1728B52AA6E4}">
                <adec:decorative xmlns:adec="http://schemas.microsoft.com/office/drawing/2017/decorative" val="1"/>
              </a:ext>
            </a:extLst>
          </p:cNvPr>
          <p:cNvSpPr/>
          <p:nvPr/>
        </p:nvSpPr>
        <p:spPr>
          <a:xfrm>
            <a:off x="329184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9" name="Card accent 2">
            <a:extLst>
              <a:ext uri="{C183D7F6-B498-43B3-948B-1728B52AA6E4}">
                <adec:decorative xmlns:adec="http://schemas.microsoft.com/office/drawing/2017/decorative" val="1"/>
              </a:ext>
            </a:extLst>
          </p:cNvPr>
          <p:cNvSpPr/>
          <p:nvPr/>
        </p:nvSpPr>
        <p:spPr>
          <a:xfrm>
            <a:off x="3291840" y="1508760"/>
            <a:ext cx="2560320" cy="54864"/>
          </a:xfrm>
          <a:prstGeom prst="rect">
            <a:avLst/>
          </a:prstGeom>
          <a:solidFill>
            <a:srgbClr val="0E9AA7"/>
          </a:solidFill>
          <a:ln/>
        </p:spPr>
        <p:txBody>
          <a:bodyPr/>
          <a:lstStyle/>
          <a:p>
            <a:endParaRPr lang="en-CA"/>
          </a:p>
        </p:txBody>
      </p:sp>
      <p:sp>
        <p:nvSpPr>
          <p:cNvPr id="10" name="Text 8"/>
          <p:cNvSpPr/>
          <p:nvPr/>
        </p:nvSpPr>
        <p:spPr>
          <a:xfrm>
            <a:off x="349300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One pilot site</a:t>
            </a:r>
            <a:endParaRPr lang="en-US" sz="1350"/>
          </a:p>
        </p:txBody>
      </p:sp>
      <p:sp>
        <p:nvSpPr>
          <p:cNvPr id="11" name="Text 9"/>
          <p:cNvSpPr/>
          <p:nvPr/>
        </p:nvSpPr>
        <p:spPr>
          <a:xfrm>
            <a:off x="349300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A host agency, and a named aviation contact in that jurisdiction</a:t>
            </a:r>
            <a:endParaRPr lang="en-US" sz="1150"/>
          </a:p>
        </p:txBody>
      </p:sp>
      <p:sp>
        <p:nvSpPr>
          <p:cNvPr id="12" name="Card panel 3">
            <a:extLst>
              <a:ext uri="{C183D7F6-B498-43B3-948B-1728B52AA6E4}">
                <adec:decorative xmlns:adec="http://schemas.microsoft.com/office/drawing/2017/decorative" val="1"/>
              </a:ext>
            </a:extLst>
          </p:cNvPr>
          <p:cNvSpPr/>
          <p:nvPr/>
        </p:nvSpPr>
        <p:spPr>
          <a:xfrm>
            <a:off x="6080760" y="1508760"/>
            <a:ext cx="2560320" cy="1440180"/>
          </a:xfrm>
          <a:prstGeom prst="rect">
            <a:avLst/>
          </a:prstGeom>
          <a:solidFill>
            <a:srgbClr val="EEF3FA"/>
          </a:solidFill>
          <a:ln w="12700">
            <a:solidFill>
              <a:srgbClr val="D3DEEC"/>
            </a:solidFill>
            <a:prstDash val="solid"/>
          </a:ln>
        </p:spPr>
        <p:txBody>
          <a:bodyPr/>
          <a:lstStyle/>
          <a:p>
            <a:endParaRPr lang="en-CA"/>
          </a:p>
        </p:txBody>
      </p:sp>
      <p:sp>
        <p:nvSpPr>
          <p:cNvPr id="13" name="Card accent 3">
            <a:extLst>
              <a:ext uri="{C183D7F6-B498-43B3-948B-1728B52AA6E4}">
                <adec:decorative xmlns:adec="http://schemas.microsoft.com/office/drawing/2017/decorative" val="1"/>
              </a:ext>
            </a:extLst>
          </p:cNvPr>
          <p:cNvSpPr/>
          <p:nvPr/>
        </p:nvSpPr>
        <p:spPr>
          <a:xfrm>
            <a:off x="6080760" y="1508760"/>
            <a:ext cx="2560320" cy="54864"/>
          </a:xfrm>
          <a:prstGeom prst="rect">
            <a:avLst/>
          </a:prstGeom>
          <a:solidFill>
            <a:srgbClr val="0E9AA7"/>
          </a:solidFill>
          <a:ln/>
        </p:spPr>
        <p:txBody>
          <a:bodyPr/>
          <a:lstStyle/>
          <a:p>
            <a:endParaRPr lang="en-CA"/>
          </a:p>
        </p:txBody>
      </p:sp>
      <p:sp>
        <p:nvSpPr>
          <p:cNvPr id="14" name="Text 12"/>
          <p:cNvSpPr/>
          <p:nvPr/>
        </p:nvSpPr>
        <p:spPr>
          <a:xfrm>
            <a:off x="6281928" y="170992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A funding mechanism</a:t>
            </a:r>
            <a:endParaRPr lang="en-US" sz="1350"/>
          </a:p>
        </p:txBody>
      </p:sp>
      <p:sp>
        <p:nvSpPr>
          <p:cNvPr id="15" name="Text 13"/>
          <p:cNvSpPr/>
          <p:nvPr/>
        </p:nvSpPr>
        <p:spPr>
          <a:xfrm>
            <a:off x="6281928" y="219456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The pilot needs a funded route — regional, national or EU</a:t>
            </a:r>
            <a:endParaRPr lang="en-US" sz="1150"/>
          </a:p>
        </p:txBody>
      </p:sp>
      <p:sp>
        <p:nvSpPr>
          <p:cNvPr id="16" name="Card panel 4">
            <a:extLst>
              <a:ext uri="{C183D7F6-B498-43B3-948B-1728B52AA6E4}">
                <adec:decorative xmlns:adec="http://schemas.microsoft.com/office/drawing/2017/decorative" val="1"/>
              </a:ext>
            </a:extLst>
          </p:cNvPr>
          <p:cNvSpPr/>
          <p:nvPr/>
        </p:nvSpPr>
        <p:spPr>
          <a:xfrm>
            <a:off x="50292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17" name="Card accent 4">
            <a:extLst>
              <a:ext uri="{C183D7F6-B498-43B3-948B-1728B52AA6E4}">
                <adec:decorative xmlns:adec="http://schemas.microsoft.com/office/drawing/2017/decorative" val="1"/>
              </a:ext>
            </a:extLst>
          </p:cNvPr>
          <p:cNvSpPr/>
          <p:nvPr/>
        </p:nvSpPr>
        <p:spPr>
          <a:xfrm>
            <a:off x="502920" y="3177540"/>
            <a:ext cx="2560320" cy="54864"/>
          </a:xfrm>
          <a:prstGeom prst="rect">
            <a:avLst/>
          </a:prstGeom>
          <a:solidFill>
            <a:srgbClr val="0E9AA7"/>
          </a:solidFill>
          <a:ln/>
        </p:spPr>
        <p:txBody>
          <a:bodyPr/>
          <a:lstStyle/>
          <a:p>
            <a:endParaRPr lang="en-CA"/>
          </a:p>
        </p:txBody>
      </p:sp>
      <p:sp>
        <p:nvSpPr>
          <p:cNvPr id="18" name="Text 16"/>
          <p:cNvSpPr/>
          <p:nvPr/>
        </p:nvSpPr>
        <p:spPr>
          <a:xfrm>
            <a:off x="70408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What we bring</a:t>
            </a:r>
            <a:endParaRPr lang="en-US" sz="1350"/>
          </a:p>
        </p:txBody>
      </p:sp>
      <p:sp>
        <p:nvSpPr>
          <p:cNvPr id="19" name="Text 17"/>
          <p:cNvSpPr/>
          <p:nvPr/>
        </p:nvSpPr>
        <p:spPr>
          <a:xfrm>
            <a:off x="70408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Product, operator training, documentation and full reporting</a:t>
            </a:r>
            <a:endParaRPr lang="en-US" sz="1150"/>
          </a:p>
        </p:txBody>
      </p:sp>
      <p:sp>
        <p:nvSpPr>
          <p:cNvPr id="20" name="Card panel 5">
            <a:extLst>
              <a:ext uri="{C183D7F6-B498-43B3-948B-1728B52AA6E4}">
                <adec:decorative xmlns:adec="http://schemas.microsoft.com/office/drawing/2017/decorative" val="1"/>
              </a:ext>
            </a:extLst>
          </p:cNvPr>
          <p:cNvSpPr/>
          <p:nvPr/>
        </p:nvSpPr>
        <p:spPr>
          <a:xfrm>
            <a:off x="3291840" y="3177540"/>
            <a:ext cx="2560320" cy="1440180"/>
          </a:xfrm>
          <a:prstGeom prst="rect">
            <a:avLst/>
          </a:prstGeom>
          <a:solidFill>
            <a:srgbClr val="EEF3FA"/>
          </a:solidFill>
          <a:ln w="12700">
            <a:solidFill>
              <a:srgbClr val="D3DEEC"/>
            </a:solidFill>
            <a:prstDash val="solid"/>
          </a:ln>
        </p:spPr>
        <p:txBody>
          <a:bodyPr/>
          <a:lstStyle/>
          <a:p>
            <a:endParaRPr lang="en-CA"/>
          </a:p>
        </p:txBody>
      </p:sp>
      <p:sp>
        <p:nvSpPr>
          <p:cNvPr id="21" name="Card accent 5">
            <a:extLst>
              <a:ext uri="{C183D7F6-B498-43B3-948B-1728B52AA6E4}">
                <adec:decorative xmlns:adec="http://schemas.microsoft.com/office/drawing/2017/decorative" val="1"/>
              </a:ext>
            </a:extLst>
          </p:cNvPr>
          <p:cNvSpPr/>
          <p:nvPr/>
        </p:nvSpPr>
        <p:spPr>
          <a:xfrm>
            <a:off x="3291840" y="3177540"/>
            <a:ext cx="2560320" cy="54864"/>
          </a:xfrm>
          <a:prstGeom prst="rect">
            <a:avLst/>
          </a:prstGeom>
          <a:solidFill>
            <a:srgbClr val="0E9AA7"/>
          </a:solidFill>
          <a:ln/>
        </p:spPr>
        <p:txBody>
          <a:bodyPr/>
          <a:lstStyle/>
          <a:p>
            <a:endParaRPr lang="en-CA"/>
          </a:p>
        </p:txBody>
      </p:sp>
      <p:sp>
        <p:nvSpPr>
          <p:cNvPr id="22" name="Text 20"/>
          <p:cNvSpPr/>
          <p:nvPr/>
        </p:nvSpPr>
        <p:spPr>
          <a:xfrm>
            <a:off x="3493008" y="3378708"/>
            <a:ext cx="2157984" cy="457200"/>
          </a:xfrm>
          <a:prstGeom prst="rect">
            <a:avLst/>
          </a:prstGeom>
          <a:noFill/>
          <a:ln/>
        </p:spPr>
        <p:txBody>
          <a:bodyPr wrap="square" lIns="0" tIns="0" rIns="0" bIns="0" rtlCol="0" anchor="ctr"/>
          <a:lstStyle/>
          <a:p>
            <a:pPr marL="0" indent="0">
              <a:buNone/>
            </a:pPr>
            <a:r>
              <a:rPr lang="en-US" sz="1350" b="1">
                <a:solidFill>
                  <a:srgbClr val="0B3D91"/>
                </a:solidFill>
                <a:latin typeface="Segoe UI" pitchFamily="34" charset="0"/>
                <a:ea typeface="Segoe UI" pitchFamily="34" charset="-122"/>
                <a:cs typeface="Segoe UI" pitchFamily="34" charset="-120"/>
              </a:rPr>
              <a:t>Your first step</a:t>
            </a:r>
            <a:endParaRPr lang="en-US" sz="1350"/>
          </a:p>
        </p:txBody>
      </p:sp>
      <p:sp>
        <p:nvSpPr>
          <p:cNvPr id="23" name="Text 21"/>
          <p:cNvSpPr/>
          <p:nvPr/>
        </p:nvSpPr>
        <p:spPr>
          <a:xfrm>
            <a:off x="3493008" y="3863340"/>
            <a:ext cx="2157984" cy="571500"/>
          </a:xfrm>
          <a:prstGeom prst="rect">
            <a:avLst/>
          </a:prstGeom>
          <a:noFill/>
          <a:ln/>
        </p:spPr>
        <p:txBody>
          <a:bodyPr wrap="square" lIns="0" tIns="0" rIns="0" bIns="0" rtlCol="0" anchor="t"/>
          <a:lstStyle/>
          <a:p>
            <a:pPr marL="342900" indent="-342900">
              <a:spcAft>
                <a:spcPts val="500"/>
              </a:spcAft>
              <a:buSzPct val="100000"/>
              <a:buChar char="▪"/>
            </a:pPr>
            <a:r>
              <a:rPr lang="en-US" sz="1150">
                <a:solidFill>
                  <a:srgbClr val="1F2933"/>
                </a:solidFill>
                <a:latin typeface="Segoe UI" pitchFamily="34" charset="0"/>
                <a:ea typeface="Segoe UI" pitchFamily="34" charset="-122"/>
                <a:cs typeface="Segoe UI" pitchFamily="34" charset="-120"/>
              </a:rPr>
              <a:t>One call with operations, procurement and funding leads</a:t>
            </a:r>
            <a:endParaRPr lang="en-US" sz="115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2"/>
          <p:cNvSpPr>
            <a:spLocks noGrp="1"/>
          </p:cNvSpPr>
          <p:nvPr>
            <p:ph type="title" idx="102" hasCustomPrompt="1"/>
          </p:nvPr>
        </p:nvSpPr>
        <p:spPr>
          <a:xfrm>
            <a:off x="731520" y="1417320"/>
            <a:ext cx="7680960" cy="1005840"/>
          </a:xfrm>
          <a:prstGeom prst="rect">
            <a:avLst/>
          </a:prstGeom>
          <a:noFill/>
          <a:ln/>
        </p:spPr>
        <p:txBody>
          <a:bodyPr wrap="square" lIns="0" tIns="0" rIns="0" bIns="0" rtlCol="0"/>
          <a:lstStyle/>
          <a:p>
            <a:pPr marL="0" indent="0" algn="l">
              <a:buNone/>
            </a:pPr>
            <a:r>
              <a:rPr lang="en-US" sz="4000" b="1" dirty="0">
                <a:solidFill>
                  <a:srgbClr val="FFFFFF"/>
                </a:solidFill>
                <a:latin typeface="Segoe UI" pitchFamily="34" charset="0"/>
                <a:ea typeface="Segoe UI" pitchFamily="34" charset="-122"/>
                <a:cs typeface="Segoe UI" pitchFamily="34" charset="-120"/>
              </a:rPr>
              <a:t>Contact &amp; Follow-Up</a:t>
            </a:r>
            <a:endParaRPr lang="en-US" sz="4000" dirty="0"/>
          </a:p>
        </p:txBody>
      </p:sp>
      <p:sp>
        <p:nvSpPr>
          <p:cNvPr id="3" name="Text 1"/>
          <p:cNvSpPr/>
          <p:nvPr/>
        </p:nvSpPr>
        <p:spPr>
          <a:xfrm>
            <a:off x="731520" y="2487168"/>
            <a:ext cx="7680960" cy="411480"/>
          </a:xfrm>
          <a:prstGeom prst="rect">
            <a:avLst/>
          </a:prstGeom>
          <a:noFill/>
          <a:ln/>
        </p:spPr>
        <p:txBody>
          <a:bodyPr wrap="square" lIns="0" tIns="0" rIns="0" bIns="0" rtlCol="0" anchor="ctr"/>
          <a:lstStyle/>
          <a:p>
            <a:pPr marL="0" indent="0">
              <a:buNone/>
            </a:pPr>
            <a:r>
              <a:rPr lang="en-US" sz="1900" dirty="0">
                <a:solidFill>
                  <a:srgbClr val="BFD4F2"/>
                </a:solidFill>
                <a:latin typeface="Segoe UI" pitchFamily="34" charset="0"/>
                <a:ea typeface="Segoe UI" pitchFamily="34" charset="-122"/>
                <a:cs typeface="Segoe UI" pitchFamily="34" charset="-120"/>
              </a:rPr>
              <a:t>Firefox Wildfire International</a:t>
            </a:r>
            <a:endParaRPr lang="en-US" sz="1900" dirty="0"/>
          </a:p>
        </p:txBody>
      </p:sp>
      <p:sp>
        <p:nvSpPr>
          <p:cNvPr id="4" name="Rule">
            <a:extLst>
              <a:ext uri="{C183D7F6-B498-43B3-948B-1728B52AA6E4}">
                <adec:decorative xmlns:adec="http://schemas.microsoft.com/office/drawing/2017/decorative" val="1"/>
              </a:ext>
            </a:extLst>
          </p:cNvPr>
          <p:cNvSpPr/>
          <p:nvPr/>
        </p:nvSpPr>
        <p:spPr>
          <a:xfrm>
            <a:off x="731520" y="3017520"/>
            <a:ext cx="1280160" cy="45720"/>
          </a:xfrm>
          <a:prstGeom prst="rect">
            <a:avLst/>
          </a:prstGeom>
          <a:solidFill>
            <a:srgbClr val="0E9AA7"/>
          </a:solidFill>
          <a:ln/>
        </p:spPr>
        <p:txBody>
          <a:bodyPr/>
          <a:lstStyle/>
          <a:p>
            <a:endParaRPr lang="en-CA"/>
          </a:p>
        </p:txBody>
      </p:sp>
      <p:sp>
        <p:nvSpPr>
          <p:cNvPr id="5" name="Text 3"/>
          <p:cNvSpPr/>
          <p:nvPr/>
        </p:nvSpPr>
        <p:spPr>
          <a:xfrm>
            <a:off x="731520" y="3246120"/>
            <a:ext cx="7680960" cy="822960"/>
          </a:xfrm>
          <a:prstGeom prst="rect">
            <a:avLst/>
          </a:prstGeom>
          <a:noFill/>
          <a:ln/>
        </p:spPr>
        <p:txBody>
          <a:bodyPr wrap="square" lIns="0" tIns="0" rIns="0" bIns="0" rtlCol="0" anchor="t"/>
          <a:lstStyle/>
          <a:p>
            <a:pPr marL="0" indent="0">
              <a:buNone/>
            </a:pPr>
            <a:r>
              <a:rPr lang="en-US" sz="1400" dirty="0">
                <a:solidFill>
                  <a:srgbClr val="FFFFFF"/>
                </a:solidFill>
                <a:latin typeface="Segoe UI" pitchFamily="34" charset="0"/>
                <a:ea typeface="Segoe UI" pitchFamily="34" charset="-122"/>
                <a:cs typeface="Segoe UI" pitchFamily="34" charset="-120"/>
              </a:rPr>
              <a:t>Pilot Program Coordination Team</a:t>
            </a:r>
            <a:endParaRPr lang="en-US" sz="1400" dirty="0"/>
          </a:p>
          <a:p>
            <a:pPr marL="0" indent="0">
              <a:buNone/>
            </a:pPr>
            <a:r>
              <a:rPr lang="en-US" sz="1400" dirty="0">
                <a:solidFill>
                  <a:srgbClr val="BFD4F2"/>
                </a:solidFill>
                <a:latin typeface="Segoe UI" pitchFamily="34" charset="0"/>
                <a:ea typeface="Segoe UI" pitchFamily="34" charset="-122"/>
                <a:cs typeface="Segoe UI" pitchFamily="34" charset="-120"/>
              </a:rPr>
              <a:t>Technical, Environmental, and Operational Support</a:t>
            </a:r>
          </a:p>
          <a:p>
            <a:pPr marL="0" indent="0">
              <a:buNone/>
            </a:pPr>
            <a:r>
              <a:rPr lang="en-US" sz="1400" dirty="0">
                <a:solidFill>
                  <a:srgbClr val="BFD4F2"/>
                </a:solidFill>
                <a:latin typeface="Segoe UI" pitchFamily="34" charset="0"/>
                <a:cs typeface="Segoe UI" pitchFamily="34" charset="-120"/>
              </a:rPr>
              <a:t>Lorne Neault – </a:t>
            </a:r>
            <a:r>
              <a:rPr lang="en-US" sz="1400" dirty="0">
                <a:solidFill>
                  <a:schemeClr val="bg1"/>
                </a:solidFill>
                <a:latin typeface="Segoe UI" pitchFamily="34" charset="0"/>
                <a:cs typeface="Segoe UI" pitchFamily="34" charset="-120"/>
                <a:hlinkClick r:id="rId3">
                  <a:extLst>
                    <a:ext uri="{A12FA001-AC4F-418D-AE19-62706E023703}">
                      <ahyp:hlinkClr xmlns:ahyp="http://schemas.microsoft.com/office/drawing/2018/hyperlinkcolor" val="tx"/>
                    </a:ext>
                  </a:extLst>
                </a:hlinkClick>
              </a:rPr>
              <a:t>lorne@firefoxwildfire.com</a:t>
            </a:r>
            <a:endParaRPr lang="en-US" sz="1400" dirty="0">
              <a:solidFill>
                <a:schemeClr val="bg1"/>
              </a:solidFill>
              <a:latin typeface="Segoe UI" pitchFamily="34" charset="0"/>
              <a:cs typeface="Segoe UI" pitchFamily="34" charset="-120"/>
            </a:endParaRPr>
          </a:p>
          <a:p>
            <a:pPr marL="0" indent="0">
              <a:buNone/>
            </a:pPr>
            <a:r>
              <a:rPr lang="en-US" sz="1400" dirty="0">
                <a:solidFill>
                  <a:srgbClr val="BFD4F2"/>
                </a:solidFill>
                <a:latin typeface="Segoe UI" pitchFamily="34" charset="0"/>
                <a:cs typeface="Segoe UI" pitchFamily="34" charset="-120"/>
              </a:rPr>
              <a:t>+1 306.621.7163</a:t>
            </a:r>
            <a:endParaRPr lang="en-US" sz="1400" dirty="0"/>
          </a:p>
        </p:txBody>
      </p:sp>
      <p:sp>
        <p:nvSpPr>
          <p:cNvPr id="6" name="Text 4"/>
          <p:cNvSpPr/>
          <p:nvPr/>
        </p:nvSpPr>
        <p:spPr>
          <a:xfrm>
            <a:off x="731520" y="4370832"/>
            <a:ext cx="7680960" cy="365760"/>
          </a:xfrm>
          <a:prstGeom prst="rect">
            <a:avLst/>
          </a:prstGeom>
          <a:noFill/>
          <a:ln/>
        </p:spPr>
        <p:txBody>
          <a:bodyPr wrap="square" lIns="0" tIns="0" rIns="0" bIns="0" rtlCol="0" anchor="ctr"/>
          <a:lstStyle/>
          <a:p>
            <a:pPr marL="0" indent="0">
              <a:buNone/>
            </a:pPr>
            <a:r>
              <a:rPr lang="en-US" sz="1250" dirty="0">
                <a:solidFill>
                  <a:srgbClr val="FFFFFF"/>
                </a:solidFill>
                <a:latin typeface="Segoe UI" pitchFamily="34" charset="0"/>
                <a:ea typeface="Segoe UI" pitchFamily="34" charset="-122"/>
                <a:cs typeface="Segoe UI" pitchFamily="34" charset="-120"/>
              </a:rPr>
              <a:t>Thank you — we look forward to your questions.</a:t>
            </a:r>
            <a:endParaRPr lang="en-US" sz="12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2297</TotalTime>
  <Words>1708</Words>
  <Application>Microsoft Office PowerPoint</Application>
  <PresentationFormat>On-screen Show (16:9)</PresentationFormat>
  <Paragraphs>282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Segoe UI</vt:lpstr>
      <vt:lpstr>Office Theme</vt:lpstr>
      <vt:lpstr>Firefox Wildfire International</vt:lpstr>
      <vt:lpstr>The Deck in Brief</vt:lpstr>
      <vt:lpstr>Introduction</vt:lpstr>
      <vt:lpstr>Europe’s Wildfire Reality</vt:lpstr>
      <vt:lpstr>The 2026 Season So Far</vt:lpstr>
      <vt:lpstr>The European Wildfire Challenge</vt:lpstr>
      <vt:lpstr>Introducing Barricade II FireGel</vt:lpstr>
      <vt:lpstr>How FireGel Works</vt:lpstr>
      <vt:lpstr>Environmental &amp; Regulatory Alignment</vt:lpstr>
      <vt:lpstr>Aquatic Toxicity: How Barricade II Compares</vt:lpstr>
      <vt:lpstr>Operational Integration</vt:lpstr>
      <vt:lpstr>Efficiency Gains</vt:lpstr>
      <vt:lpstr>Live Demonstration</vt:lpstr>
      <vt:lpstr>The Documented Record</vt:lpstr>
      <vt:lpstr>Protecting Structures Before the Fire Arrives</vt:lpstr>
      <vt:lpstr>Field Footage</vt:lpstr>
      <vt:lpstr>Pilot Program Overview</vt:lpstr>
      <vt:lpstr>Pilot Deliverables</vt:lpstr>
      <vt:lpstr>Procurement &amp; Partnership Pathways</vt:lpstr>
      <vt:lpstr>Closing Call to Action</vt:lpstr>
      <vt:lpstr>What We Need From You</vt:lpstr>
      <vt:lpstr>Contact &amp; Follow-Up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Lorne Neault</dc:creator>
  <cp:lastModifiedBy>Lorne Neault</cp:lastModifiedBy>
  <cp:revision>1</cp:revision>
  <dcterms:created xsi:type="dcterms:W3CDTF">2026-09-13T20:17:12Z</dcterms:created>
  <dcterms:modified xsi:type="dcterms:W3CDTF">2026-09-16T05:08:59Z</dcterms:modified>
</cp:coreProperties>
</file>